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57"/>
  </p:notesMasterIdLst>
  <p:sldIdLst>
    <p:sldId id="256" r:id="rId3"/>
    <p:sldId id="354" r:id="rId4"/>
    <p:sldId id="355" r:id="rId5"/>
    <p:sldId id="356" r:id="rId6"/>
    <p:sldId id="369" r:id="rId7"/>
    <p:sldId id="357" r:id="rId8"/>
    <p:sldId id="370" r:id="rId9"/>
    <p:sldId id="358" r:id="rId10"/>
    <p:sldId id="359" r:id="rId11"/>
    <p:sldId id="360" r:id="rId12"/>
    <p:sldId id="361" r:id="rId13"/>
    <p:sldId id="362" r:id="rId14"/>
    <p:sldId id="368" r:id="rId15"/>
    <p:sldId id="394" r:id="rId16"/>
    <p:sldId id="395" r:id="rId17"/>
    <p:sldId id="400" r:id="rId18"/>
    <p:sldId id="401" r:id="rId19"/>
    <p:sldId id="402" r:id="rId20"/>
    <p:sldId id="403" r:id="rId21"/>
    <p:sldId id="404" r:id="rId22"/>
    <p:sldId id="396" r:id="rId23"/>
    <p:sldId id="364" r:id="rId24"/>
    <p:sldId id="371" r:id="rId25"/>
    <p:sldId id="372" r:id="rId26"/>
    <p:sldId id="373" r:id="rId27"/>
    <p:sldId id="374" r:id="rId28"/>
    <p:sldId id="365" r:id="rId29"/>
    <p:sldId id="378" r:id="rId30"/>
    <p:sldId id="375" r:id="rId31"/>
    <p:sldId id="383" r:id="rId32"/>
    <p:sldId id="366" r:id="rId33"/>
    <p:sldId id="379" r:id="rId34"/>
    <p:sldId id="380" r:id="rId35"/>
    <p:sldId id="381" r:id="rId36"/>
    <p:sldId id="397" r:id="rId37"/>
    <p:sldId id="367" r:id="rId38"/>
    <p:sldId id="377" r:id="rId39"/>
    <p:sldId id="382" r:id="rId40"/>
    <p:sldId id="405" r:id="rId41"/>
    <p:sldId id="398" r:id="rId42"/>
    <p:sldId id="376" r:id="rId43"/>
    <p:sldId id="384" r:id="rId44"/>
    <p:sldId id="385" r:id="rId45"/>
    <p:sldId id="386" r:id="rId46"/>
    <p:sldId id="387" r:id="rId47"/>
    <p:sldId id="399" r:id="rId48"/>
    <p:sldId id="363" r:id="rId49"/>
    <p:sldId id="388" r:id="rId50"/>
    <p:sldId id="389" r:id="rId51"/>
    <p:sldId id="390" r:id="rId52"/>
    <p:sldId id="391" r:id="rId53"/>
    <p:sldId id="392" r:id="rId54"/>
    <p:sldId id="406" r:id="rId55"/>
    <p:sldId id="393" r:id="rId56"/>
  </p:sldIdLst>
  <p:sldSz cx="9144000" cy="6858000" type="screen4x3"/>
  <p:notesSz cx="7086600" cy="93726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5F5F5F"/>
    <a:srgbClr val="777777"/>
    <a:srgbClr val="040470"/>
    <a:srgbClr val="200D67"/>
    <a:srgbClr val="001350"/>
    <a:srgbClr val="00006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9" autoAdjust="0"/>
    <p:restoredTop sz="84680" autoAdjust="0"/>
  </p:normalViewPr>
  <p:slideViewPr>
    <p:cSldViewPr>
      <p:cViewPr>
        <p:scale>
          <a:sx n="70" d="100"/>
          <a:sy n="70" d="100"/>
        </p:scale>
        <p:origin x="-1733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7" d="100"/>
        <a:sy n="77" d="100"/>
      </p:scale>
      <p:origin x="0" y="3258"/>
    </p:cViewPr>
  </p:sorterViewPr>
  <p:notesViewPr>
    <p:cSldViewPr>
      <p:cViewPr varScale="1">
        <p:scale>
          <a:sx n="63" d="100"/>
          <a:sy n="63" d="100"/>
        </p:scale>
        <p:origin x="-3058" y="-5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1" y="1"/>
            <a:ext cx="7086600" cy="93726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91541" tIns="45770" rIns="91541" bIns="45770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1" y="1"/>
            <a:ext cx="7086600" cy="93726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541" tIns="45770" rIns="91541" bIns="45770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1" y="1"/>
            <a:ext cx="7086600" cy="93726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541" tIns="45770" rIns="91541" bIns="45770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485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39950" y="708025"/>
            <a:ext cx="2803525" cy="2103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305211" y="3047923"/>
            <a:ext cx="6471411" cy="59019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hdr"/>
          </p:nvPr>
        </p:nvSpPr>
        <p:spPr bwMode="auto">
          <a:xfrm>
            <a:off x="394230" y="157323"/>
            <a:ext cx="6293372" cy="462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419" tIns="46209" rIns="92419" bIns="46209" numCol="1" anchor="t" anchorCtr="0" compatLnSpc="1">
            <a:prstTxWarp prst="textNoShape">
              <a:avLst/>
            </a:prstTxWarp>
          </a:bodyPr>
          <a:lstStyle>
            <a:lvl1pPr algn="ctr" defTabSz="465650" eaLnBrk="0" hangingPunct="0">
              <a:tabLst>
                <a:tab pos="737410" algn="l"/>
                <a:tab pos="1474821" algn="l"/>
                <a:tab pos="2212231" algn="l"/>
                <a:tab pos="2949641" algn="l"/>
                <a:tab pos="3687051" algn="l"/>
                <a:tab pos="4424462" algn="l"/>
                <a:tab pos="5161872" algn="l"/>
                <a:tab pos="5899282" algn="l"/>
              </a:tabLst>
              <a:defRPr sz="1400" b="0" i="1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r>
              <a:rPr lang="en-US" dirty="0"/>
              <a:t>Title</a:t>
            </a:r>
          </a:p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312803" y="9142179"/>
            <a:ext cx="470532" cy="2256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419" tIns="46209" rIns="92419" bIns="46209" numCol="1" anchor="b" anchorCtr="0" compatLnSpc="1">
            <a:prstTxWarp prst="textNoShape">
              <a:avLst/>
            </a:prstTxWarp>
          </a:bodyPr>
          <a:lstStyle>
            <a:lvl1pPr algn="ctr" defTabSz="465650" eaLnBrk="0" hangingPunct="0">
              <a:defRPr sz="800" b="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91FE2B29-7604-47C4-99AE-20075A842E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62807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b="1" i="0" dirty="0" smtClean="0"/>
              <a:t>Title</a:t>
            </a:r>
          </a:p>
          <a:p>
            <a:r>
              <a:rPr lang="en-US" sz="1000" dirty="0"/>
              <a:t>Month Year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B222A00-0A82-4EDD-B77E-3B158295707D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21508" name="Text Box 1"/>
          <p:cNvSpPr txBox="1">
            <a:spLocks noChangeArrowheads="1"/>
          </p:cNvSpPr>
          <p:nvPr/>
        </p:nvSpPr>
        <p:spPr bwMode="auto">
          <a:xfrm>
            <a:off x="2131704" y="708746"/>
            <a:ext cx="2824784" cy="210716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541" tIns="45770" rIns="91541" bIns="45770" anchor="ctr"/>
          <a:lstStyle/>
          <a:p>
            <a:endParaRPr lang="en-US" dirty="0"/>
          </a:p>
        </p:txBody>
      </p:sp>
      <p:sp>
        <p:nvSpPr>
          <p:cNvPr id="21509" name="Text Box 2"/>
          <p:cNvSpPr>
            <a:spLocks noGrp="1" noChangeArrowheads="1"/>
          </p:cNvSpPr>
          <p:nvPr>
            <p:ph type="body"/>
          </p:nvPr>
        </p:nvSpPr>
        <p:spPr>
          <a:xfrm>
            <a:off x="305210" y="3047923"/>
            <a:ext cx="6473000" cy="5905151"/>
          </a:xfrm>
          <a:noFill/>
          <a:ln/>
        </p:spPr>
        <p:txBody>
          <a:bodyPr wrap="none" lIns="93151" tIns="46576" rIns="93151" bIns="46576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z="1000" i="0" dirty="0"/>
              <a:t>Title</a:t>
            </a:r>
          </a:p>
          <a:p>
            <a:r>
              <a:rPr lang="en-US" sz="1000" dirty="0"/>
              <a:t>Month Year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1D1BB5A-6009-4D7E-8FF5-FD802FC4636F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Coveros is a consulting company that helps organizations build better software.  We provide software development, application security, QA/testing, and software process improvement services.  Coveros focuses on organizations that must build and deploy software within the constraints of significant regulatory or compliance requirements.  The primary markets we serve include: </a:t>
            </a:r>
            <a:r>
              <a:rPr lang="en-US" dirty="0" err="1" smtClean="0"/>
              <a:t>DoD</a:t>
            </a:r>
            <a:r>
              <a:rPr lang="en-US" dirty="0" smtClean="0"/>
              <a:t>, Homeland Security &amp; associated critical infrastructure companies, Healthcare providers, and Financial services institutions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2263" y="1066800"/>
            <a:ext cx="2100262" cy="5557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713" y="1066800"/>
            <a:ext cx="6153150" cy="5557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13" y="1066800"/>
            <a:ext cx="8405812" cy="514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66713" y="2046288"/>
            <a:ext cx="4125912" cy="457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5025" y="2046288"/>
            <a:ext cx="4127500" cy="2212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5025" y="4411663"/>
            <a:ext cx="4127500" cy="2212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4488" y="1604963"/>
            <a:ext cx="2078037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84888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5175" y="2390775"/>
            <a:ext cx="5467350" cy="14652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713" y="2046288"/>
            <a:ext cx="4125912" cy="4578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046288"/>
            <a:ext cx="4127500" cy="4578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6713" y="1066800"/>
            <a:ext cx="8405812" cy="514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2046288"/>
            <a:ext cx="8405812" cy="457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913813" y="6716713"/>
            <a:ext cx="228600" cy="122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63319667-D933-4C85-9CEA-A5B0E0A2014C}" type="slidenum">
              <a:rPr lang="en-US" sz="800" b="0">
                <a:solidFill>
                  <a:srgbClr val="000000"/>
                </a:solidFill>
              </a:rPr>
              <a:pPr algn="ctr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779463"/>
            <a:ext cx="9144000" cy="57150"/>
          </a:xfrm>
          <a:prstGeom prst="rect">
            <a:avLst/>
          </a:prstGeom>
          <a:solidFill>
            <a:srgbClr val="41B7C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6400800" y="6719451"/>
            <a:ext cx="2351606" cy="1231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800" b="0" dirty="0">
                <a:solidFill>
                  <a:srgbClr val="000000"/>
                </a:solidFill>
              </a:rPr>
              <a:t>© Copyright </a:t>
            </a:r>
            <a:r>
              <a:rPr lang="en-US" sz="800" b="0" dirty="0" smtClean="0">
                <a:solidFill>
                  <a:srgbClr val="000000"/>
                </a:solidFill>
              </a:rPr>
              <a:t>2014 </a:t>
            </a:r>
            <a:r>
              <a:rPr lang="en-US" sz="800" b="0" dirty="0">
                <a:solidFill>
                  <a:srgbClr val="000000"/>
                </a:solidFill>
              </a:rPr>
              <a:t>Coveros, </a:t>
            </a:r>
            <a:r>
              <a:rPr lang="en-US" sz="800" b="0" dirty="0" smtClean="0">
                <a:solidFill>
                  <a:srgbClr val="000000"/>
                </a:solidFill>
              </a:rPr>
              <a:t>Inc. </a:t>
            </a:r>
            <a:r>
              <a:rPr lang="en-US" sz="800" b="0" dirty="0">
                <a:solidFill>
                  <a:srgbClr val="000000"/>
                </a:solidFill>
              </a:rPr>
              <a:t>All rights reserved.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524000" y="1397000"/>
            <a:ext cx="6096000" cy="406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2057" name="Group 15"/>
          <p:cNvGrpSpPr>
            <a:grpSpLocks/>
          </p:cNvGrpSpPr>
          <p:nvPr userDrawn="1"/>
        </p:nvGrpSpPr>
        <p:grpSpPr bwMode="auto">
          <a:xfrm>
            <a:off x="0" y="0"/>
            <a:ext cx="9144000" cy="781050"/>
            <a:chOff x="0" y="0"/>
            <a:chExt cx="5760" cy="492"/>
          </a:xfrm>
        </p:grpSpPr>
        <p:pic>
          <p:nvPicPr>
            <p:cNvPr id="2058" name="Picture 6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0" y="0"/>
              <a:ext cx="5760" cy="4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2059" name="Picture 13" descr="Coveros_Tiny_BlueOnWhite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807" y="28"/>
              <a:ext cx="816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9357A"/>
        </a:buClr>
        <a:buSzPct val="100000"/>
        <a:buFont typeface="Arial" charset="0"/>
        <a:defRPr sz="3200" b="1">
          <a:solidFill>
            <a:srgbClr val="09357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9357A"/>
        </a:buClr>
        <a:buSzPct val="100000"/>
        <a:buFont typeface="Arial" charset="0"/>
        <a:defRPr sz="2600">
          <a:solidFill>
            <a:srgbClr val="09357A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9357A"/>
        </a:buClr>
        <a:buSzPct val="100000"/>
        <a:buFont typeface="Arial" charset="0"/>
        <a:defRPr sz="2600">
          <a:solidFill>
            <a:srgbClr val="09357A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9357A"/>
        </a:buClr>
        <a:buSzPct val="100000"/>
        <a:buFont typeface="Arial" charset="0"/>
        <a:defRPr sz="2600">
          <a:solidFill>
            <a:srgbClr val="09357A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9357A"/>
        </a:buClr>
        <a:buSzPct val="100000"/>
        <a:buFont typeface="Arial" charset="0"/>
        <a:defRPr sz="2600">
          <a:solidFill>
            <a:srgbClr val="09357A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buClr>
          <a:srgbClr val="09357A"/>
        </a:buClr>
        <a:buSzPct val="100000"/>
        <a:buFont typeface="Arial" charset="0"/>
        <a:defRPr sz="2600">
          <a:solidFill>
            <a:srgbClr val="09357A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buClr>
          <a:srgbClr val="09357A"/>
        </a:buClr>
        <a:buSzPct val="100000"/>
        <a:buFont typeface="Arial" charset="0"/>
        <a:defRPr sz="2600">
          <a:solidFill>
            <a:srgbClr val="09357A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buClr>
          <a:srgbClr val="09357A"/>
        </a:buClr>
        <a:buSzPct val="100000"/>
        <a:buFont typeface="Arial" charset="0"/>
        <a:defRPr sz="2600">
          <a:solidFill>
            <a:srgbClr val="09357A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buClr>
          <a:srgbClr val="09357A"/>
        </a:buClr>
        <a:buSzPct val="100000"/>
        <a:buFont typeface="Arial" charset="0"/>
        <a:defRPr sz="2600">
          <a:solidFill>
            <a:srgbClr val="09357A"/>
          </a:solidFill>
          <a:latin typeface="Arial" charset="0"/>
        </a:defRPr>
      </a:lvl9pPr>
    </p:titleStyle>
    <p:bodyStyle>
      <a:lvl1pPr marL="280988" indent="-280988" algn="l" defTabSz="457200" rtl="0" eaLnBrk="0" fontAlgn="base" hangingPunct="0">
        <a:lnSpc>
          <a:spcPct val="85000"/>
        </a:lnSpc>
        <a:spcBef>
          <a:spcPts val="1500"/>
        </a:spcBef>
        <a:spcAft>
          <a:spcPct val="0"/>
        </a:spcAft>
        <a:buClr>
          <a:srgbClr val="FF6309"/>
        </a:buClr>
        <a:buSzPct val="100000"/>
        <a:buFont typeface="Wingdings" pitchFamily="2" charset="2"/>
        <a:buChar char="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38188" indent="-280988" algn="l" defTabSz="457200" rtl="0" eaLnBrk="0" fontAlgn="base" hangingPunct="0">
        <a:lnSpc>
          <a:spcPct val="85000"/>
        </a:lnSpc>
        <a:spcBef>
          <a:spcPts val="625"/>
        </a:spcBef>
        <a:spcAft>
          <a:spcPct val="0"/>
        </a:spcAft>
        <a:buClr>
          <a:srgbClr val="FF6309"/>
        </a:buClr>
        <a:buSzPct val="100000"/>
        <a:buFont typeface="Arial" charset="0"/>
        <a:buChar char="–"/>
        <a:defRPr sz="24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FF6309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lnSpc>
          <a:spcPct val="85000"/>
        </a:lnSpc>
        <a:spcBef>
          <a:spcPts val="438"/>
        </a:spcBef>
        <a:spcAft>
          <a:spcPct val="0"/>
        </a:spcAft>
        <a:buClr>
          <a:srgbClr val="FF6309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lnSpc>
          <a:spcPct val="85000"/>
        </a:lnSpc>
        <a:spcBef>
          <a:spcPts val="438"/>
        </a:spcBef>
        <a:spcAft>
          <a:spcPct val="0"/>
        </a:spcAft>
        <a:buClr>
          <a:srgbClr val="FF6309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fontAlgn="base">
        <a:lnSpc>
          <a:spcPct val="85000"/>
        </a:lnSpc>
        <a:spcBef>
          <a:spcPts val="438"/>
        </a:spcBef>
        <a:spcAft>
          <a:spcPct val="0"/>
        </a:spcAft>
        <a:buClr>
          <a:srgbClr val="FF6309"/>
        </a:buClr>
        <a:buSzPct val="100000"/>
        <a:buFont typeface="Arial" charset="0"/>
        <a:buChar char="»"/>
        <a:defRPr sz="1400">
          <a:solidFill>
            <a:srgbClr val="000000"/>
          </a:solidFill>
          <a:latin typeface="+mn-lt"/>
        </a:defRPr>
      </a:lvl6pPr>
      <a:lvl7pPr marL="2971800" indent="-228600" algn="l" defTabSz="457200" rtl="0" fontAlgn="base">
        <a:lnSpc>
          <a:spcPct val="85000"/>
        </a:lnSpc>
        <a:spcBef>
          <a:spcPts val="438"/>
        </a:spcBef>
        <a:spcAft>
          <a:spcPct val="0"/>
        </a:spcAft>
        <a:buClr>
          <a:srgbClr val="FF6309"/>
        </a:buClr>
        <a:buSzPct val="100000"/>
        <a:buFont typeface="Arial" charset="0"/>
        <a:buChar char="»"/>
        <a:defRPr sz="1400">
          <a:solidFill>
            <a:srgbClr val="000000"/>
          </a:solidFill>
          <a:latin typeface="+mn-lt"/>
        </a:defRPr>
      </a:lvl7pPr>
      <a:lvl8pPr marL="3429000" indent="-228600" algn="l" defTabSz="457200" rtl="0" fontAlgn="base">
        <a:lnSpc>
          <a:spcPct val="85000"/>
        </a:lnSpc>
        <a:spcBef>
          <a:spcPts val="438"/>
        </a:spcBef>
        <a:spcAft>
          <a:spcPct val="0"/>
        </a:spcAft>
        <a:buClr>
          <a:srgbClr val="FF6309"/>
        </a:buClr>
        <a:buSzPct val="100000"/>
        <a:buFont typeface="Arial" charset="0"/>
        <a:buChar char="»"/>
        <a:defRPr sz="1400">
          <a:solidFill>
            <a:srgbClr val="000000"/>
          </a:solidFill>
          <a:latin typeface="+mn-lt"/>
        </a:defRPr>
      </a:lvl8pPr>
      <a:lvl9pPr marL="3886200" indent="-228600" algn="l" defTabSz="457200" rtl="0" fontAlgn="base">
        <a:lnSpc>
          <a:spcPct val="85000"/>
        </a:lnSpc>
        <a:spcBef>
          <a:spcPts val="438"/>
        </a:spcBef>
        <a:spcAft>
          <a:spcPct val="0"/>
        </a:spcAft>
        <a:buClr>
          <a:srgbClr val="FF6309"/>
        </a:buClr>
        <a:buSzPct val="100000"/>
        <a:buFont typeface="Arial" charset="0"/>
        <a:buChar char="»"/>
        <a:defRPr sz="1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836613"/>
            <a:ext cx="9144000" cy="3324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8913813" y="6716713"/>
            <a:ext cx="228600" cy="122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73E42042-0074-4E5F-A0BB-374E78A8CA96}" type="slidenum">
              <a:rPr lang="en-US" sz="800" b="0">
                <a:solidFill>
                  <a:srgbClr val="000000"/>
                </a:solidFill>
              </a:rPr>
              <a:pPr algn="ctr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‹#›</a:t>
            </a:fld>
            <a:endParaRPr lang="en-US" sz="800" b="0" dirty="0">
              <a:solidFill>
                <a:srgbClr val="000000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779463"/>
            <a:ext cx="9144000" cy="57150"/>
          </a:xfrm>
          <a:prstGeom prst="rect">
            <a:avLst/>
          </a:prstGeom>
          <a:solidFill>
            <a:srgbClr val="41B7C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305175" y="2390775"/>
            <a:ext cx="5467350" cy="146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400800" y="6719451"/>
            <a:ext cx="2380460" cy="1231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800" b="0" dirty="0">
                <a:solidFill>
                  <a:srgbClr val="000000"/>
                </a:solidFill>
              </a:rPr>
              <a:t>© Copyright </a:t>
            </a:r>
            <a:r>
              <a:rPr lang="en-US" sz="800" b="0" dirty="0" smtClean="0">
                <a:solidFill>
                  <a:srgbClr val="000000"/>
                </a:solidFill>
              </a:rPr>
              <a:t>2014 Coveros</a:t>
            </a:r>
            <a:r>
              <a:rPr lang="en-US" sz="800" b="0" dirty="0">
                <a:solidFill>
                  <a:srgbClr val="000000"/>
                </a:solidFill>
              </a:rPr>
              <a:t>, </a:t>
            </a:r>
            <a:r>
              <a:rPr lang="en-US" sz="800" b="0" dirty="0" smtClean="0">
                <a:solidFill>
                  <a:srgbClr val="000000"/>
                </a:solidFill>
              </a:rPr>
              <a:t>Inc. </a:t>
            </a:r>
            <a:r>
              <a:rPr lang="en-US" sz="800" b="0" dirty="0">
                <a:solidFill>
                  <a:srgbClr val="000000"/>
                </a:solidFill>
              </a:rPr>
              <a:t>All rights reserved.</a:t>
            </a:r>
          </a:p>
        </p:txBody>
      </p:sp>
      <p:sp>
        <p:nvSpPr>
          <p:cNvPr id="3080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2061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4047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9357A"/>
        </a:buClr>
        <a:buSzPct val="100000"/>
        <a:buFont typeface="Arial" charset="0"/>
        <a:defRPr sz="3200" b="1">
          <a:solidFill>
            <a:srgbClr val="09357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9357A"/>
        </a:buClr>
        <a:buSzPct val="100000"/>
        <a:buFont typeface="Arial" charset="0"/>
        <a:defRPr sz="2600">
          <a:solidFill>
            <a:srgbClr val="09357A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9357A"/>
        </a:buClr>
        <a:buSzPct val="100000"/>
        <a:buFont typeface="Arial" charset="0"/>
        <a:defRPr sz="2600">
          <a:solidFill>
            <a:srgbClr val="09357A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9357A"/>
        </a:buClr>
        <a:buSzPct val="100000"/>
        <a:buFont typeface="Arial" charset="0"/>
        <a:defRPr sz="2600">
          <a:solidFill>
            <a:srgbClr val="09357A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9357A"/>
        </a:buClr>
        <a:buSzPct val="100000"/>
        <a:buFont typeface="Arial" charset="0"/>
        <a:defRPr sz="2600">
          <a:solidFill>
            <a:srgbClr val="09357A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buClr>
          <a:srgbClr val="09357A"/>
        </a:buClr>
        <a:buSzPct val="100000"/>
        <a:buFont typeface="Arial" charset="0"/>
        <a:defRPr sz="2600">
          <a:solidFill>
            <a:srgbClr val="09357A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buClr>
          <a:srgbClr val="09357A"/>
        </a:buClr>
        <a:buSzPct val="100000"/>
        <a:buFont typeface="Arial" charset="0"/>
        <a:defRPr sz="2600">
          <a:solidFill>
            <a:srgbClr val="09357A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buClr>
          <a:srgbClr val="09357A"/>
        </a:buClr>
        <a:buSzPct val="100000"/>
        <a:buFont typeface="Arial" charset="0"/>
        <a:defRPr sz="2600">
          <a:solidFill>
            <a:srgbClr val="09357A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buClr>
          <a:srgbClr val="09357A"/>
        </a:buClr>
        <a:buSzPct val="100000"/>
        <a:buFont typeface="Arial" charset="0"/>
        <a:defRPr sz="2600">
          <a:solidFill>
            <a:srgbClr val="09357A"/>
          </a:solidFill>
          <a:latin typeface="Arial" charset="0"/>
        </a:defRPr>
      </a:lvl9pPr>
    </p:titleStyle>
    <p:bodyStyle>
      <a:lvl1pPr marL="280988" indent="-280988" algn="l" defTabSz="457200" rtl="0" eaLnBrk="0" fontAlgn="base" hangingPunct="0">
        <a:lnSpc>
          <a:spcPct val="85000"/>
        </a:lnSpc>
        <a:spcBef>
          <a:spcPts val="1500"/>
        </a:spcBef>
        <a:spcAft>
          <a:spcPct val="0"/>
        </a:spcAft>
        <a:buClr>
          <a:srgbClr val="FF6309"/>
        </a:buClr>
        <a:buSzPct val="100000"/>
        <a:buFont typeface="Wingdings" pitchFamily="2" charset="2"/>
        <a:buChar char="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38188" indent="-280988" algn="l" defTabSz="457200" rtl="0" eaLnBrk="0" fontAlgn="base" hangingPunct="0">
        <a:lnSpc>
          <a:spcPct val="85000"/>
        </a:lnSpc>
        <a:spcBef>
          <a:spcPts val="625"/>
        </a:spcBef>
        <a:spcAft>
          <a:spcPct val="0"/>
        </a:spcAft>
        <a:buClr>
          <a:srgbClr val="FF6309"/>
        </a:buClr>
        <a:buSzPct val="100000"/>
        <a:buFont typeface="Arial" charset="0"/>
        <a:buChar char="–"/>
        <a:defRPr sz="24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FF6309"/>
        </a:buClr>
        <a:buSzPct val="100000"/>
        <a:buFont typeface="Wingdings" pitchFamily="2" charset="2"/>
        <a:buChar char=""/>
        <a:defRPr sz="20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lnSpc>
          <a:spcPct val="85000"/>
        </a:lnSpc>
        <a:spcBef>
          <a:spcPts val="438"/>
        </a:spcBef>
        <a:spcAft>
          <a:spcPct val="0"/>
        </a:spcAft>
        <a:buClr>
          <a:srgbClr val="FF6309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lnSpc>
          <a:spcPct val="85000"/>
        </a:lnSpc>
        <a:spcBef>
          <a:spcPts val="438"/>
        </a:spcBef>
        <a:spcAft>
          <a:spcPct val="0"/>
        </a:spcAft>
        <a:buClr>
          <a:srgbClr val="FF6309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fontAlgn="base">
        <a:lnSpc>
          <a:spcPct val="85000"/>
        </a:lnSpc>
        <a:spcBef>
          <a:spcPts val="438"/>
        </a:spcBef>
        <a:spcAft>
          <a:spcPct val="0"/>
        </a:spcAft>
        <a:buClr>
          <a:srgbClr val="FF6309"/>
        </a:buClr>
        <a:buSzPct val="100000"/>
        <a:buFont typeface="Arial" charset="0"/>
        <a:buChar char="»"/>
        <a:defRPr sz="1400">
          <a:solidFill>
            <a:srgbClr val="000000"/>
          </a:solidFill>
          <a:latin typeface="+mn-lt"/>
        </a:defRPr>
      </a:lvl6pPr>
      <a:lvl7pPr marL="2971800" indent="-228600" algn="l" defTabSz="457200" rtl="0" fontAlgn="base">
        <a:lnSpc>
          <a:spcPct val="85000"/>
        </a:lnSpc>
        <a:spcBef>
          <a:spcPts val="438"/>
        </a:spcBef>
        <a:spcAft>
          <a:spcPct val="0"/>
        </a:spcAft>
        <a:buClr>
          <a:srgbClr val="FF6309"/>
        </a:buClr>
        <a:buSzPct val="100000"/>
        <a:buFont typeface="Arial" charset="0"/>
        <a:buChar char="»"/>
        <a:defRPr sz="1400">
          <a:solidFill>
            <a:srgbClr val="000000"/>
          </a:solidFill>
          <a:latin typeface="+mn-lt"/>
        </a:defRPr>
      </a:lvl7pPr>
      <a:lvl8pPr marL="3429000" indent="-228600" algn="l" defTabSz="457200" rtl="0" fontAlgn="base">
        <a:lnSpc>
          <a:spcPct val="85000"/>
        </a:lnSpc>
        <a:spcBef>
          <a:spcPts val="438"/>
        </a:spcBef>
        <a:spcAft>
          <a:spcPct val="0"/>
        </a:spcAft>
        <a:buClr>
          <a:srgbClr val="FF6309"/>
        </a:buClr>
        <a:buSzPct val="100000"/>
        <a:buFont typeface="Arial" charset="0"/>
        <a:buChar char="»"/>
        <a:defRPr sz="1400">
          <a:solidFill>
            <a:srgbClr val="000000"/>
          </a:solidFill>
          <a:latin typeface="+mn-lt"/>
        </a:defRPr>
      </a:lvl8pPr>
      <a:lvl9pPr marL="3886200" indent="-228600" algn="l" defTabSz="457200" rtl="0" fontAlgn="base">
        <a:lnSpc>
          <a:spcPct val="85000"/>
        </a:lnSpc>
        <a:spcBef>
          <a:spcPts val="438"/>
        </a:spcBef>
        <a:spcAft>
          <a:spcPct val="0"/>
        </a:spcAft>
        <a:buClr>
          <a:srgbClr val="FF6309"/>
        </a:buClr>
        <a:buSzPct val="100000"/>
        <a:buFont typeface="Arial" charset="0"/>
        <a:buChar char="»"/>
        <a:defRPr sz="1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229600" cy="1219200"/>
          </a:xfrm>
        </p:spPr>
        <p:txBody>
          <a:bodyPr/>
          <a:lstStyle/>
          <a:p>
            <a:pPr algn="ctr" eaLnBrk="1" hangingPunct="1">
              <a:spcBef>
                <a:spcPts val="700"/>
              </a:spcBef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Web Application Security Testing: Kali Linux Is the Way to Go</a:t>
            </a:r>
            <a:endParaRPr lang="en-US" sz="3200" b="1" i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476500" y="2971800"/>
            <a:ext cx="4191000" cy="914400"/>
          </a:xfrm>
        </p:spPr>
        <p:txBody>
          <a:bodyPr/>
          <a:lstStyle/>
          <a:p>
            <a:pPr marL="0" indent="0" algn="ctr" eaLnBrk="1" hangingPunct="1">
              <a:spcBef>
                <a:spcPts val="1375"/>
              </a:spcBef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="1" dirty="0" smtClean="0">
                <a:solidFill>
                  <a:schemeClr val="bg1"/>
                </a:solidFill>
              </a:rPr>
              <a:t>Gene Gotimer, Senior Architect</a:t>
            </a:r>
          </a:p>
          <a:p>
            <a:pPr marL="0" indent="0" algn="ctr" eaLnBrk="1" hangingPunct="1">
              <a:spcBef>
                <a:spcPts val="1375"/>
              </a:spcBef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="1" dirty="0" smtClean="0">
                <a:solidFill>
                  <a:schemeClr val="bg1"/>
                </a:solidFill>
              </a:rPr>
              <a:t>gene.gotimer@coveros.com</a:t>
            </a:r>
          </a:p>
        </p:txBody>
      </p:sp>
      <p:pic>
        <p:nvPicPr>
          <p:cNvPr id="4100" name="Picture 4" descr="Coveros_Tiny_BlueOn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641850"/>
            <a:ext cx="304800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905000"/>
            <a:ext cx="91440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0988" indent="-280988" algn="l" defTabSz="457200" rtl="0" eaLnBrk="0" fontAlgn="base" hangingPunct="0">
              <a:lnSpc>
                <a:spcPct val="85000"/>
              </a:lnSpc>
              <a:spcBef>
                <a:spcPts val="1500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Wingdings" pitchFamily="2" charset="2"/>
              <a:buChar char="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38188" indent="-280988" algn="l" defTabSz="457200" rtl="0" eaLnBrk="0" fontAlgn="base" hangingPunct="0">
              <a:lnSpc>
                <a:spcPct val="85000"/>
              </a:lnSpc>
              <a:spcBef>
                <a:spcPts val="625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lnSpc>
                <a:spcPct val="85000"/>
              </a:lnSpc>
              <a:spcBef>
                <a:spcPts val="500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Wingdings" pitchFamily="2" charset="2"/>
              <a:buChar char=""/>
              <a:defRPr sz="16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1375"/>
              </a:spcBef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2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13" y="1066800"/>
            <a:ext cx="8405812" cy="514350"/>
          </a:xfrm>
        </p:spPr>
        <p:txBody>
          <a:bodyPr/>
          <a:lstStyle/>
          <a:p>
            <a:r>
              <a:rPr lang="en-US" dirty="0" smtClean="0"/>
              <a:t>Many more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13" y="1752600"/>
            <a:ext cx="8405812" cy="4872038"/>
          </a:xfrm>
        </p:spPr>
        <p:txBody>
          <a:bodyPr/>
          <a:lstStyle/>
          <a:p>
            <a:r>
              <a:rPr lang="en-US" dirty="0" smtClean="0"/>
              <a:t>Hundreds of tools</a:t>
            </a:r>
          </a:p>
          <a:p>
            <a:r>
              <a:rPr lang="en-US" dirty="0" smtClean="0"/>
              <a:t>Supporting software</a:t>
            </a:r>
          </a:p>
          <a:p>
            <a:pPr lvl="1"/>
            <a:r>
              <a:rPr lang="en-US" dirty="0" smtClean="0"/>
              <a:t>GUI front ends</a:t>
            </a:r>
          </a:p>
          <a:p>
            <a:pPr lvl="2"/>
            <a:r>
              <a:rPr lang="en-US" dirty="0" err="1" smtClean="0"/>
              <a:t>Greenbone</a:t>
            </a:r>
            <a:r>
              <a:rPr lang="en-US" dirty="0" smtClean="0"/>
              <a:t> for OpenVAS</a:t>
            </a:r>
          </a:p>
          <a:p>
            <a:pPr lvl="2"/>
            <a:r>
              <a:rPr lang="en-US" dirty="0" smtClean="0"/>
              <a:t>Armitage for </a:t>
            </a:r>
            <a:r>
              <a:rPr lang="en-US" dirty="0" err="1" smtClean="0"/>
              <a:t>Metaploit</a:t>
            </a:r>
            <a:endParaRPr lang="en-US" dirty="0" smtClean="0"/>
          </a:p>
          <a:p>
            <a:pPr lvl="2"/>
            <a:r>
              <a:rPr lang="en-US" dirty="0" err="1" smtClean="0"/>
              <a:t>Zenmap</a:t>
            </a:r>
            <a:r>
              <a:rPr lang="en-US" dirty="0" smtClean="0"/>
              <a:t> for </a:t>
            </a:r>
            <a:r>
              <a:rPr lang="en-US" dirty="0" err="1" smtClean="0"/>
              <a:t>Nmap</a:t>
            </a:r>
            <a:endParaRPr lang="en-US" dirty="0" smtClean="0"/>
          </a:p>
          <a:p>
            <a:pPr lvl="1"/>
            <a:r>
              <a:rPr lang="en-US" dirty="0" smtClean="0"/>
              <a:t>updaters</a:t>
            </a:r>
          </a:p>
          <a:p>
            <a:pPr lvl="2"/>
            <a:r>
              <a:rPr lang="en-US" dirty="0" err="1" smtClean="0"/>
              <a:t>Metasploit</a:t>
            </a:r>
            <a:endParaRPr lang="en-US" dirty="0" smtClean="0"/>
          </a:p>
          <a:p>
            <a:pPr lvl="2"/>
            <a:r>
              <a:rPr lang="en-US" dirty="0" smtClean="0"/>
              <a:t>OpenVAS</a:t>
            </a:r>
          </a:p>
          <a:p>
            <a:r>
              <a:rPr lang="en-US" dirty="0" smtClean="0"/>
              <a:t>Tools are integrated</a:t>
            </a:r>
          </a:p>
          <a:p>
            <a:pPr lvl="1"/>
            <a:r>
              <a:rPr lang="en-US" dirty="0" smtClean="0"/>
              <a:t>OpenVAS runs Nikto2, Wapiti, </a:t>
            </a:r>
            <a:r>
              <a:rPr lang="en-US" dirty="0" err="1" smtClean="0"/>
              <a:t>Nmap</a:t>
            </a:r>
            <a:r>
              <a:rPr lang="en-US" dirty="0" smtClean="0"/>
              <a:t>, </a:t>
            </a:r>
            <a:r>
              <a:rPr lang="en-US" dirty="0" err="1" smtClean="0"/>
              <a:t>Arachni</a:t>
            </a:r>
            <a:endParaRPr lang="en-US" dirty="0" smtClean="0"/>
          </a:p>
          <a:p>
            <a:pPr lvl="1"/>
            <a:r>
              <a:rPr lang="en-US" dirty="0" err="1" smtClean="0"/>
              <a:t>Metasploit</a:t>
            </a:r>
            <a:r>
              <a:rPr lang="en-US" dirty="0" smtClean="0"/>
              <a:t> can run OpenVAS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50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13" y="1066800"/>
            <a:ext cx="8405812" cy="514350"/>
          </a:xfrm>
        </p:spPr>
        <p:txBody>
          <a:bodyPr/>
          <a:lstStyle/>
          <a:p>
            <a:r>
              <a:rPr lang="en-US" dirty="0" smtClean="0"/>
              <a:t>Ways to Use Kali Linux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Professional Penetration Testing</a:t>
            </a:r>
          </a:p>
          <a:p>
            <a:r>
              <a:rPr lang="en-US" dirty="0" smtClean="0"/>
              <a:t>Pen test Tool Suite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nstall on a USB drive</a:t>
            </a:r>
          </a:p>
          <a:p>
            <a:pPr lvl="1"/>
            <a:r>
              <a:rPr lang="en-US" dirty="0" smtClean="0"/>
              <a:t>Carry to the client site</a:t>
            </a:r>
          </a:p>
          <a:p>
            <a:pPr lvl="1"/>
            <a:r>
              <a:rPr lang="en-US" dirty="0" smtClean="0"/>
              <a:t>All tools you need are available</a:t>
            </a:r>
          </a:p>
          <a:p>
            <a:r>
              <a:rPr lang="en-US" dirty="0" smtClean="0"/>
              <a:t>Forensic Information Gathering</a:t>
            </a:r>
          </a:p>
          <a:p>
            <a:pPr lvl="1"/>
            <a:r>
              <a:rPr lang="en-US" dirty="0" smtClean="0"/>
              <a:t>Live boot into forensic mode</a:t>
            </a:r>
          </a:p>
          <a:p>
            <a:pPr lvl="1"/>
            <a:r>
              <a:rPr lang="en-US" dirty="0" smtClean="0"/>
              <a:t>Doesn’t touch internal hard drive</a:t>
            </a:r>
          </a:p>
          <a:p>
            <a:pPr lvl="1"/>
            <a:r>
              <a:rPr lang="en-US" dirty="0" smtClean="0"/>
              <a:t>No auto mount of removable media</a:t>
            </a:r>
          </a:p>
          <a:p>
            <a:r>
              <a:rPr lang="en-US" dirty="0" smtClean="0"/>
              <a:t>Password Recovery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66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13" y="1066800"/>
            <a:ext cx="8405812" cy="514350"/>
          </a:xfrm>
        </p:spPr>
        <p:txBody>
          <a:bodyPr/>
          <a:lstStyle/>
          <a:p>
            <a:r>
              <a:rPr lang="en-US" dirty="0" smtClean="0"/>
              <a:t>Ways for non-</a:t>
            </a:r>
            <a:r>
              <a:rPr lang="en-US" dirty="0" err="1" smtClean="0"/>
              <a:t>Pentesters</a:t>
            </a:r>
            <a:r>
              <a:rPr lang="en-US" dirty="0" smtClean="0"/>
              <a:t> to Use Kali Linux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Tool catalog</a:t>
            </a:r>
          </a:p>
          <a:p>
            <a:pPr lvl="1"/>
            <a:r>
              <a:rPr lang="en-US" dirty="0" smtClean="0"/>
              <a:t>Browse menus to find tools in any category</a:t>
            </a:r>
          </a:p>
          <a:p>
            <a:r>
              <a:rPr lang="en-US" dirty="0" smtClean="0"/>
              <a:t>Pre-installed tools</a:t>
            </a:r>
          </a:p>
          <a:p>
            <a:pPr lvl="1"/>
            <a:r>
              <a:rPr lang="en-US" dirty="0" smtClean="0"/>
              <a:t>Try a tool to see if it meets your needs</a:t>
            </a:r>
          </a:p>
          <a:p>
            <a:pPr lvl="1"/>
            <a:r>
              <a:rPr lang="en-US" dirty="0" smtClean="0"/>
              <a:t>Compare tools</a:t>
            </a:r>
          </a:p>
          <a:p>
            <a:r>
              <a:rPr lang="en-US" dirty="0" smtClean="0"/>
              <a:t>Occasional security tests</a:t>
            </a:r>
          </a:p>
          <a:p>
            <a:pPr lvl="1"/>
            <a:r>
              <a:rPr lang="en-US" dirty="0" smtClean="0"/>
              <a:t>Don’t have time/resources to maintain security testing environment</a:t>
            </a:r>
          </a:p>
          <a:p>
            <a:r>
              <a:rPr lang="en-US" dirty="0" smtClean="0"/>
              <a:t>Exploitation software</a:t>
            </a:r>
          </a:p>
          <a:p>
            <a:pPr lvl="1"/>
            <a:r>
              <a:rPr lang="en-US" dirty="0" smtClean="0"/>
              <a:t>Demonstrate vulnerabilities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12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VM with </a:t>
            </a:r>
            <a:r>
              <a:rPr lang="en-US" i="1" dirty="0" smtClean="0"/>
              <a:t>very</a:t>
            </a:r>
            <a:r>
              <a:rPr lang="en-US" dirty="0" smtClean="0"/>
              <a:t> vulnerable apps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Do not run on production network!</a:t>
            </a:r>
          </a:p>
          <a:p>
            <a:r>
              <a:rPr lang="en-US" dirty="0" smtClean="0"/>
              <a:t>Training apps</a:t>
            </a:r>
          </a:p>
          <a:p>
            <a:pPr lvl="1"/>
            <a:r>
              <a:rPr lang="en-US" dirty="0" err="1" smtClean="0"/>
              <a:t>WebGoat</a:t>
            </a:r>
            <a:r>
              <a:rPr lang="en-US" dirty="0" smtClean="0"/>
              <a:t>, Damn Vulnerable Web Application</a:t>
            </a:r>
          </a:p>
          <a:p>
            <a:r>
              <a:rPr lang="en-US" dirty="0" smtClean="0"/>
              <a:t>Realistic, intentionally vulnerable apps</a:t>
            </a:r>
          </a:p>
          <a:p>
            <a:r>
              <a:rPr lang="en-US" dirty="0" smtClean="0"/>
              <a:t>Old, vulnerable versions of real apps</a:t>
            </a:r>
          </a:p>
          <a:p>
            <a:r>
              <a:rPr lang="en-US" dirty="0" smtClean="0"/>
              <a:t>Demo apps</a:t>
            </a:r>
          </a:p>
          <a:p>
            <a:r>
              <a:rPr lang="en-US" dirty="0"/>
              <a:t>http://code.google.com/p/owaspbwa/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OWASP Broken Web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64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Discover hosts on a network</a:t>
            </a:r>
          </a:p>
          <a:p>
            <a:r>
              <a:rPr lang="en-US" dirty="0" smtClean="0"/>
              <a:t>Find open ports/services on a host</a:t>
            </a:r>
          </a:p>
          <a:p>
            <a:r>
              <a:rPr lang="en-US" dirty="0" smtClean="0"/>
              <a:t>Fingerprint OS</a:t>
            </a:r>
          </a:p>
          <a:p>
            <a:r>
              <a:rPr lang="en-US" dirty="0" smtClean="0"/>
              <a:t>Identify service versions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Scanners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97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scanner</a:t>
            </a:r>
            <a:endParaRPr lang="en-US" dirty="0"/>
          </a:p>
          <a:p>
            <a:pPr lvl="1"/>
            <a:r>
              <a:rPr lang="en-US" dirty="0" smtClean="0"/>
              <a:t>Inventory</a:t>
            </a:r>
          </a:p>
          <a:p>
            <a:pPr lvl="1"/>
            <a:r>
              <a:rPr lang="en-US" dirty="0" smtClean="0"/>
              <a:t>Discovery</a:t>
            </a:r>
          </a:p>
          <a:p>
            <a:pPr lvl="1"/>
            <a:r>
              <a:rPr lang="en-US" dirty="0" smtClean="0"/>
              <a:t>Monitor</a:t>
            </a:r>
          </a:p>
          <a:p>
            <a:r>
              <a:rPr lang="en-US" dirty="0" smtClean="0"/>
              <a:t>Not a vulnerability scanner</a:t>
            </a:r>
            <a:endParaRPr lang="en-US" dirty="0"/>
          </a:p>
          <a:p>
            <a:r>
              <a:rPr lang="en-US" dirty="0" smtClean="0"/>
              <a:t>Variety of</a:t>
            </a:r>
            <a:r>
              <a:rPr lang="en-US" dirty="0"/>
              <a:t> </a:t>
            </a:r>
            <a:r>
              <a:rPr lang="en-US" dirty="0" smtClean="0"/>
              <a:t>scan depths</a:t>
            </a:r>
            <a:endParaRPr lang="en-US" dirty="0"/>
          </a:p>
          <a:p>
            <a:r>
              <a:rPr lang="en-US" dirty="0" smtClean="0"/>
              <a:t>Runs </a:t>
            </a:r>
            <a:r>
              <a:rPr lang="en-US" dirty="0"/>
              <a:t>in seconds </a:t>
            </a:r>
            <a:r>
              <a:rPr lang="en-US" dirty="0" smtClean="0"/>
              <a:t>to minutes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Nmap</a:t>
            </a:r>
            <a:r>
              <a:rPr lang="en-US" dirty="0" smtClean="0"/>
              <a:t> / </a:t>
            </a:r>
            <a:r>
              <a:rPr lang="en-US" dirty="0" err="1" smtClean="0"/>
              <a:t>zenmap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72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94" y="1066800"/>
            <a:ext cx="7410450" cy="55578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64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94" y="1066800"/>
            <a:ext cx="7410450" cy="55578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7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94" y="1066800"/>
            <a:ext cx="7410450" cy="55578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53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94" y="1066800"/>
            <a:ext cx="7410450" cy="55578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26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371600"/>
            <a:ext cx="8396287" cy="4572000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sz="2400" dirty="0" smtClean="0"/>
              <a:t>Coveros helps organizations accelerate the delivery of business value through secure, reliable software</a:t>
            </a:r>
          </a:p>
        </p:txBody>
      </p:sp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366713" y="152400"/>
            <a:ext cx="8405812" cy="514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400">
              <a:buClr>
                <a:srgbClr val="09357A"/>
              </a:buClr>
            </a:pPr>
            <a:r>
              <a:rPr lang="en-US" sz="2600" dirty="0"/>
              <a:t>About Coveros</a:t>
            </a:r>
          </a:p>
        </p:txBody>
      </p:sp>
      <p:pic>
        <p:nvPicPr>
          <p:cNvPr id="5124" name="Picture 2" descr="a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66950"/>
            <a:ext cx="1390650" cy="1390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5" name="Picture 3" descr="army"/>
          <p:cNvPicPr>
            <a:picLocks noChangeAspect="1" noChangeArrowheads="1"/>
          </p:cNvPicPr>
          <p:nvPr/>
        </p:nvPicPr>
        <p:blipFill>
          <a:blip r:embed="rId4" cstate="print"/>
          <a:srcRect l="1561" t="1587" r="1561" b="1587"/>
          <a:stretch>
            <a:fillRect/>
          </a:stretch>
        </p:blipFill>
        <p:spPr bwMode="auto">
          <a:xfrm>
            <a:off x="381000" y="5410200"/>
            <a:ext cx="11715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5" descr="FannieMae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7975" y="5832475"/>
            <a:ext cx="2286000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7" name="Picture 7" descr="schlumberg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4191000"/>
            <a:ext cx="1981200" cy="73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8" name="Picture 8" descr="employer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25" y="4197350"/>
            <a:ext cx="18573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uh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600" y="2592388"/>
            <a:ext cx="1524000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IFC"/>
          <p:cNvPicPr>
            <a:picLocks noChangeAspect="1" noChangeArrowheads="1"/>
          </p:cNvPicPr>
          <p:nvPr/>
        </p:nvPicPr>
        <p:blipFill>
          <a:blip r:embed="rId9" cstate="print"/>
          <a:srcRect r="6421"/>
          <a:stretch>
            <a:fillRect/>
          </a:stretch>
        </p:blipFill>
        <p:spPr bwMode="auto">
          <a:xfrm>
            <a:off x="6705600" y="2867025"/>
            <a:ext cx="2209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 descr="ak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" y="4235450"/>
            <a:ext cx="20193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5" descr="slides_master_v2_foote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05263" y="4191000"/>
            <a:ext cx="17859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33600" y="5791200"/>
            <a:ext cx="13049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72150" y="4343400"/>
            <a:ext cx="13906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21" descr="bnp.png"/>
          <p:cNvPicPr>
            <a:picLocks noChangeAspect="1"/>
          </p:cNvPicPr>
          <p:nvPr/>
        </p:nvPicPr>
        <p:blipFill>
          <a:blip r:embed="rId14" cstate="print"/>
          <a:srcRect l="4558" r="68362"/>
          <a:stretch>
            <a:fillRect/>
          </a:stretch>
        </p:blipFill>
        <p:spPr bwMode="auto">
          <a:xfrm>
            <a:off x="3886200" y="5791200"/>
            <a:ext cx="24765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3"/>
          <p:cNvPicPr>
            <a:picLocks noChangeAspect="1" noChangeArrowheads="1"/>
          </p:cNvPicPr>
          <p:nvPr/>
        </p:nvPicPr>
        <p:blipFill>
          <a:blip r:embed="rId15" cstate="print"/>
          <a:srcRect r="55951"/>
          <a:stretch>
            <a:fillRect/>
          </a:stretch>
        </p:blipFill>
        <p:spPr bwMode="auto">
          <a:xfrm>
            <a:off x="2181225" y="2813050"/>
            <a:ext cx="239077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94" y="1066800"/>
            <a:ext cx="7410450" cy="55578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46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server scanner</a:t>
            </a:r>
          </a:p>
          <a:p>
            <a:pPr lvl="1"/>
            <a:r>
              <a:rPr lang="en-US" dirty="0" smtClean="0"/>
              <a:t>Looks at the server software, e.g., Apache, for misconfigurations</a:t>
            </a:r>
          </a:p>
          <a:p>
            <a:r>
              <a:rPr lang="en-US" dirty="0" smtClean="0"/>
              <a:t>Web application scanner</a:t>
            </a:r>
          </a:p>
          <a:p>
            <a:pPr lvl="1"/>
            <a:r>
              <a:rPr lang="en-US" dirty="0" smtClean="0"/>
              <a:t>Looks at the application for vulnerabilities</a:t>
            </a:r>
          </a:p>
          <a:p>
            <a:pPr lvl="2"/>
            <a:r>
              <a:rPr lang="en-US" dirty="0" smtClean="0"/>
              <a:t>XSS</a:t>
            </a:r>
          </a:p>
          <a:p>
            <a:pPr lvl="2"/>
            <a:r>
              <a:rPr lang="en-US" dirty="0" err="1" smtClean="0"/>
              <a:t>SQLi</a:t>
            </a:r>
            <a:endParaRPr lang="en-US" dirty="0" smtClean="0"/>
          </a:p>
          <a:p>
            <a:pPr lvl="2"/>
            <a:r>
              <a:rPr lang="en-US" dirty="0" smtClean="0"/>
              <a:t>Command execution</a:t>
            </a:r>
          </a:p>
          <a:p>
            <a:pPr lvl="1"/>
            <a:r>
              <a:rPr lang="en-US" dirty="0" smtClean="0"/>
              <a:t>Fuzzing</a:t>
            </a:r>
          </a:p>
          <a:p>
            <a:r>
              <a:rPr lang="en-US" dirty="0" smtClean="0"/>
              <a:t>Typically black-box scans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Vulnerability Scanner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352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13" y="1066800"/>
            <a:ext cx="8405812" cy="514350"/>
          </a:xfrm>
        </p:spPr>
        <p:txBody>
          <a:bodyPr/>
          <a:lstStyle/>
          <a:p>
            <a:r>
              <a:rPr lang="en-US" dirty="0" smtClean="0"/>
              <a:t>Nikto2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server scanner</a:t>
            </a:r>
          </a:p>
          <a:p>
            <a:pPr lvl="1"/>
            <a:r>
              <a:rPr lang="en-US" dirty="0" smtClean="0"/>
              <a:t>Not a web application scanner</a:t>
            </a:r>
          </a:p>
          <a:p>
            <a:pPr lvl="1"/>
            <a:r>
              <a:rPr lang="en-US" dirty="0" smtClean="0"/>
              <a:t>Looks at Apache</a:t>
            </a:r>
          </a:p>
          <a:p>
            <a:r>
              <a:rPr lang="en-US" dirty="0" smtClean="0"/>
              <a:t>command-line tool</a:t>
            </a:r>
          </a:p>
          <a:p>
            <a:pPr lvl="1"/>
            <a:r>
              <a:rPr lang="en-US" b="1" dirty="0" err="1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nikto</a:t>
            </a:r>
            <a:r>
              <a:rPr lang="en-US" b="1" dirty="0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–h </a:t>
            </a:r>
            <a:r>
              <a:rPr lang="en-US" b="1" dirty="0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192.168.56.101</a:t>
            </a:r>
            <a:endParaRPr lang="en-US" b="1" dirty="0" smtClean="0">
              <a:solidFill>
                <a:schemeClr val="accent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Runs in seconds to minutes, as much as a few hours</a:t>
            </a:r>
          </a:p>
          <a:p>
            <a:r>
              <a:rPr lang="en-US" dirty="0" smtClean="0"/>
              <a:t>Report is text-only to the screen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66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94" y="1066800"/>
            <a:ext cx="7410450" cy="55578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8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6713" y="1600200"/>
            <a:ext cx="8405812" cy="502443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Nikto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v2.1.5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Target IP:        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192.168.56.101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Target Hostname:  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192.168.56.101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Target Port:        80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Start Time:         2014-03-01 14:40:40 (GMT-5)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Server: Apache/2.2.14 (Ubuntu)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mod_mono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/2.4.3 PHP/5.3.2-1ubuntu4.5 with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Suhosin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-Patch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proxy_html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/3.0.1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mod_python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/3.3.1 Python/2.6.5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mod_ssl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/2.2.14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OpenSSL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/0.9.8k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Phusion_Passenger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/3.0.17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mod_perl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/2.0.4 Perl/v5.10.1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Server leaks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inodes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via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ETags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header found with file /,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inode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289297, size: 26711,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mtime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0x4e2b33fc8f300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The anti-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clickjacking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X-Frame-Options header is not present.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OSVDB-3268: 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cgi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-bin/: Directory indexing found.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IP address found in the 'location' header. The IP is "127.0.1.1".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OSVDB-630: IIS may reveal its internal or real IP in the Location header via a request to the /images directory. The value is "http://127.0.1.1/images/".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Apache/2.2.14 appears to be outdated (current is at least Apache/2.2.22). Apache 1.3.42 (final release) and 2.0.64 are also current.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mod_ssl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/2.2.14 appears to be outdated (current is at least 2.8.31) (may depend on server version)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mod_perl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/2.0.4 appears to be outdated (current is at least 2.0.7)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mod_mono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/2.4.3 appears to be outdated (current is at least 2.8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Nikto2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8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6713" y="1600200"/>
            <a:ext cx="8405812" cy="502443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OpenSSL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/0.9.8k appears to be outdated (current is at least 1.0.1c).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OpenSSL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0.9.8r is also current.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Python/2.6.5 appears to be outdated (current is at least 2.7.3)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PHP/5.3.2-1ubuntu4.5 appears to be outdated (current is at least 5.4.4)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Perl/v5.10.1 appears to be outdated (current is at least v5.14.2)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proxy_html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/3.0.1 appears to be outdated (current is at least 3.1.2)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mod_ssl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/2.2.14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OpenSSL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/0.9.8k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Phusion_Passenger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/3.0.17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mod_perl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/2.0.4 Perl/v5.10.1 -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mod_ssl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2.8.7 and lower are vulnerable to a remote buffer overflow which may allow a remote shell (difficult to exploit). CVE-2002-0082, OSVDB-756.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Allowed HTTP Methods: GET, HEAD, POST, OPTIONS, TRACE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OSVDB-877: HTTP TRACE method is active, suggesting the host is vulnerable to XST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Retrieved x-powered-by header: PHP/5.3.2-1ubuntu4.5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Cookie phpbb2owaspbwa_data created without the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httponly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flag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Cookie phpbb2owaspbwa_sid created without the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httponly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flag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OSVDB-3092: 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phpmyadmin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changelog.php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phpMyAdmin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is for managing MySQL databases, and should be protected or limited to authorized hosts.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OSVDB-3268: /test/: Directory indexing found.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OSVDB-3092: /test/: This might be interesting...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OSVDB-3092: 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cgi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-bin/: This might be interesting... possibly a system shell found.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OSVDB-3268: /icons/: Directory indexing found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Nikto2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50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6713" y="1600200"/>
            <a:ext cx="8405812" cy="502443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OSVDB-3268: /images/: Directory indexing found.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OSVDB-3268: /images/?pattern=/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/*&amp;sort=name: Directory indexing found.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Cookie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phpMyAdmin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created without the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httponly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flag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OSVDB-3233: /icons/README: Apache default file found.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Uncommon header 'x-pingback' found, with contents: http://192.168.56.102/wordpress/xmlrpc.php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wordpress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/: A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Wordpress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installation was found.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phpmyadmin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/: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phpMyAdmin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directory found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+ 6544 items checked: 1 error(s) and 32 item(s) reported on remote host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End Time:           2014-03-01 14:41:23 (GMT-5) (43 seconds)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+ 1 host(s) tested</a:t>
            </a: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Nikto2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89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13" y="1066800"/>
            <a:ext cx="8405812" cy="514350"/>
          </a:xfrm>
        </p:spPr>
        <p:txBody>
          <a:bodyPr/>
          <a:lstStyle/>
          <a:p>
            <a:r>
              <a:rPr lang="en-US" dirty="0" smtClean="0"/>
              <a:t>Wapiti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application scanner</a:t>
            </a:r>
          </a:p>
          <a:p>
            <a:r>
              <a:rPr lang="en-US" dirty="0" err="1" smtClean="0"/>
              <a:t>Fuzzer</a:t>
            </a:r>
            <a:endParaRPr lang="en-US" dirty="0" smtClean="0"/>
          </a:p>
          <a:p>
            <a:r>
              <a:rPr lang="en-US" dirty="0" smtClean="0"/>
              <a:t>command-line tool</a:t>
            </a:r>
          </a:p>
          <a:p>
            <a:pPr lvl="1"/>
            <a:r>
              <a:rPr lang="en-US" b="1" dirty="0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wapiti http://</a:t>
            </a:r>
            <a:r>
              <a:rPr lang="en-US" b="1" dirty="0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192.168.56.101/vicnum</a:t>
            </a:r>
            <a:r>
              <a:rPr lang="en-US" b="1" dirty="0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r>
              <a:rPr lang="en-US" dirty="0" smtClean="0"/>
              <a:t>Runs in minutes to a few hours</a:t>
            </a:r>
          </a:p>
          <a:p>
            <a:pPr lvl="1"/>
            <a:r>
              <a:rPr lang="en-US" dirty="0" smtClean="0"/>
              <a:t>can get “stuck” on a URL</a:t>
            </a:r>
          </a:p>
          <a:p>
            <a:r>
              <a:rPr lang="en-US" dirty="0" smtClean="0"/>
              <a:t>Report is text-only to the screen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88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94" y="1066800"/>
            <a:ext cx="7410450" cy="55578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176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94" y="1066800"/>
            <a:ext cx="7410450" cy="5557838"/>
          </a:xfrm>
        </p:spPr>
      </p:pic>
    </p:spTree>
    <p:extLst>
      <p:ext uri="{BB962C8B-B14F-4D97-AF65-F5344CB8AC3E}">
        <p14:creationId xmlns:p14="http://schemas.microsoft.com/office/powerpoint/2010/main" val="35299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13" y="1066800"/>
            <a:ext cx="8405812" cy="514350"/>
          </a:xfrm>
        </p:spPr>
        <p:txBody>
          <a:bodyPr/>
          <a:lstStyle/>
          <a:p>
            <a:r>
              <a:rPr lang="en-US" dirty="0" smtClean="0"/>
              <a:t>Kali Linux – www.kali.org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70069"/>
            <a:ext cx="8405812" cy="4578350"/>
          </a:xfrm>
        </p:spPr>
        <p:txBody>
          <a:bodyPr/>
          <a:lstStyle/>
          <a:p>
            <a:r>
              <a:rPr lang="en-US" dirty="0" smtClean="0"/>
              <a:t>Penetration </a:t>
            </a:r>
            <a:r>
              <a:rPr lang="en-US" dirty="0"/>
              <a:t>Testing and Security Auditing Linux </a:t>
            </a:r>
            <a:r>
              <a:rPr lang="en-US" dirty="0" smtClean="0"/>
              <a:t>distribution</a:t>
            </a:r>
          </a:p>
          <a:p>
            <a:r>
              <a:rPr lang="en-US" dirty="0" smtClean="0"/>
              <a:t>New generation of </a:t>
            </a:r>
            <a:r>
              <a:rPr lang="en-US" dirty="0" err="1" smtClean="0"/>
              <a:t>BackTrack</a:t>
            </a:r>
            <a:r>
              <a:rPr lang="en-US" dirty="0" smtClean="0"/>
              <a:t> Linux</a:t>
            </a:r>
          </a:p>
          <a:p>
            <a:r>
              <a:rPr lang="en-US" dirty="0" err="1" smtClean="0"/>
              <a:t>Debian</a:t>
            </a:r>
            <a:r>
              <a:rPr lang="en-US" dirty="0" smtClean="0"/>
              <a:t>-based</a:t>
            </a:r>
          </a:p>
          <a:p>
            <a:r>
              <a:rPr lang="en-US" dirty="0" smtClean="0"/>
              <a:t>Many install options:</a:t>
            </a:r>
          </a:p>
          <a:p>
            <a:pPr lvl="1"/>
            <a:r>
              <a:rPr lang="en-US" dirty="0" smtClean="0"/>
              <a:t>i386, x86_64, ARM</a:t>
            </a:r>
          </a:p>
          <a:p>
            <a:pPr lvl="1"/>
            <a:r>
              <a:rPr lang="en-US" dirty="0" smtClean="0"/>
              <a:t>Android devices</a:t>
            </a:r>
          </a:p>
          <a:p>
            <a:pPr lvl="1"/>
            <a:r>
              <a:rPr lang="en-US" dirty="0" smtClean="0"/>
              <a:t>ISO, VMWare, AMI</a:t>
            </a:r>
          </a:p>
          <a:p>
            <a:pPr lvl="1"/>
            <a:r>
              <a:rPr lang="en-US" dirty="0" smtClean="0"/>
              <a:t>Installed, virtual, </a:t>
            </a:r>
            <a:br>
              <a:rPr lang="en-US" dirty="0" smtClean="0"/>
            </a:br>
            <a:r>
              <a:rPr lang="en-US" dirty="0" smtClean="0"/>
              <a:t>dual boot, live USB</a:t>
            </a:r>
          </a:p>
          <a:p>
            <a:pPr lvl="1"/>
            <a:r>
              <a:rPr lang="en-US" dirty="0" err="1" smtClean="0"/>
              <a:t>Metapackages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606" y="3200400"/>
            <a:ext cx="4273978" cy="323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4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94" y="1066800"/>
            <a:ext cx="7410450" cy="55578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481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13" y="1066800"/>
            <a:ext cx="8405812" cy="514350"/>
          </a:xfrm>
        </p:spPr>
        <p:txBody>
          <a:bodyPr/>
          <a:lstStyle/>
          <a:p>
            <a:r>
              <a:rPr lang="en-US" dirty="0" err="1" smtClean="0"/>
              <a:t>skipfish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application scanner</a:t>
            </a:r>
          </a:p>
          <a:p>
            <a:r>
              <a:rPr lang="en-US" dirty="0" err="1" smtClean="0"/>
              <a:t>Fuzzer</a:t>
            </a:r>
            <a:r>
              <a:rPr lang="en-US" dirty="0" smtClean="0"/>
              <a:t>, very fast with dictionaries</a:t>
            </a:r>
          </a:p>
          <a:p>
            <a:r>
              <a:rPr lang="en-US" dirty="0" smtClean="0"/>
              <a:t>command-line tool</a:t>
            </a:r>
          </a:p>
          <a:p>
            <a:pPr lvl="1"/>
            <a:r>
              <a:rPr lang="en-US" sz="2000" b="1" dirty="0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touch </a:t>
            </a:r>
            <a:r>
              <a:rPr lang="en-US" sz="2000" b="1" dirty="0" err="1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wordlist.wl</a:t>
            </a:r>
            <a:endParaRPr lang="en-US" sz="2000" b="1" dirty="0" smtClean="0">
              <a:solidFill>
                <a:schemeClr val="accent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b="1" dirty="0" err="1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skipfish</a:t>
            </a:r>
            <a:r>
              <a:rPr lang="en-US" sz="2000" b="1" dirty="0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–o /</a:t>
            </a:r>
            <a:r>
              <a:rPr lang="en-US" sz="2000" b="1" dirty="0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root/bsc-20140604 </a:t>
            </a:r>
            <a:r>
              <a:rPr lang="en-US" sz="2000" b="1" dirty="0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br>
              <a:rPr lang="en-US" sz="2000" b="1" dirty="0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–S /</a:t>
            </a:r>
            <a:r>
              <a:rPr lang="en-US" sz="2000" b="1" dirty="0" err="1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2000" b="1" dirty="0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/share/</a:t>
            </a:r>
            <a:r>
              <a:rPr lang="en-US" sz="2000" b="1" dirty="0" err="1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skipfish</a:t>
            </a:r>
            <a:r>
              <a:rPr lang="en-US" sz="2000" b="1" dirty="0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/dictionaries/</a:t>
            </a:r>
            <a:r>
              <a:rPr lang="en-US" sz="2000" b="1" dirty="0" err="1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minimal.wl</a:t>
            </a:r>
            <a:r>
              <a:rPr lang="en-US" sz="2000" b="1" dirty="0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\</a:t>
            </a:r>
            <a:br>
              <a:rPr lang="en-US" sz="2000" b="1" dirty="0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–W </a:t>
            </a:r>
            <a:r>
              <a:rPr lang="en-US" sz="2000" b="1" dirty="0" err="1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wordlist.wl</a:t>
            </a:r>
            <a:r>
              <a:rPr lang="en-US" sz="2000" b="1" dirty="0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http://</a:t>
            </a:r>
            <a:r>
              <a:rPr lang="en-US" sz="2000" b="1" dirty="0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192.168.56.101/ </a:t>
            </a:r>
            <a:endParaRPr lang="en-US" sz="2000" b="1" dirty="0" smtClean="0">
              <a:solidFill>
                <a:schemeClr val="accent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Runs in minutes to hours</a:t>
            </a:r>
          </a:p>
          <a:p>
            <a:pPr lvl="1"/>
            <a:r>
              <a:rPr lang="en-US" dirty="0" smtClean="0"/>
              <a:t>Can be time boxed (</a:t>
            </a:r>
            <a:r>
              <a:rPr lang="en-US" b="1" dirty="0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-k </a:t>
            </a:r>
            <a:r>
              <a:rPr lang="en-US" b="1" i="1" dirty="0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duration in h:m:s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Report is HTML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55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94" y="1066800"/>
            <a:ext cx="7410450" cy="55578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80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94" y="1066800"/>
            <a:ext cx="7410450" cy="55578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981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94" y="1066800"/>
            <a:ext cx="7410450" cy="55578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843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Acts as a “man-in-the-middle”</a:t>
            </a:r>
          </a:p>
          <a:p>
            <a:pPr lvl="1"/>
            <a:r>
              <a:rPr lang="en-US" dirty="0" smtClean="0"/>
              <a:t>inspect requests and responses</a:t>
            </a:r>
          </a:p>
          <a:p>
            <a:pPr lvl="1"/>
            <a:r>
              <a:rPr lang="en-US" dirty="0" smtClean="0"/>
              <a:t>modify in-flight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Intercepting Proxy</a:t>
            </a:r>
            <a:endParaRPr lang="en-US" dirty="0"/>
          </a:p>
        </p:txBody>
      </p:sp>
      <p:sp>
        <p:nvSpPr>
          <p:cNvPr id="4" name="laptop"/>
          <p:cNvSpPr>
            <a:spLocks noEditPoints="1" noChangeArrowheads="1"/>
          </p:cNvSpPr>
          <p:nvPr/>
        </p:nvSpPr>
        <p:spPr bwMode="auto">
          <a:xfrm>
            <a:off x="923925" y="4119563"/>
            <a:ext cx="1809750" cy="1362075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modem"/>
          <p:cNvSpPr>
            <a:spLocks noEditPoints="1" noChangeArrowheads="1"/>
          </p:cNvSpPr>
          <p:nvPr/>
        </p:nvSpPr>
        <p:spPr bwMode="auto">
          <a:xfrm>
            <a:off x="6381750" y="4343400"/>
            <a:ext cx="1809750" cy="9144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43400" y="3505429"/>
            <a:ext cx="461665" cy="25908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Web Proxy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endCxn id="7" idx="1"/>
          </p:cNvCxnSpPr>
          <p:nvPr/>
        </p:nvCxnSpPr>
        <p:spPr bwMode="auto">
          <a:xfrm>
            <a:off x="2459448" y="4800714"/>
            <a:ext cx="1883952" cy="11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4796539" y="4800600"/>
            <a:ext cx="1585211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257300" y="56388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Web Browser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15125" y="563879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Web Server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5527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13" y="1066800"/>
            <a:ext cx="8405812" cy="514350"/>
          </a:xfrm>
        </p:spPr>
        <p:txBody>
          <a:bodyPr/>
          <a:lstStyle/>
          <a:p>
            <a:r>
              <a:rPr lang="en-US" dirty="0" smtClean="0"/>
              <a:t>OWASP Zed Attack Proxy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application scanner and proxy</a:t>
            </a:r>
          </a:p>
          <a:p>
            <a:r>
              <a:rPr lang="en-US" dirty="0" smtClean="0"/>
              <a:t>Intercepting proxy</a:t>
            </a:r>
          </a:p>
          <a:p>
            <a:r>
              <a:rPr lang="en-US" dirty="0" err="1" smtClean="0"/>
              <a:t>Fuzzer</a:t>
            </a:r>
            <a:endParaRPr lang="en-US" dirty="0" smtClean="0"/>
          </a:p>
          <a:p>
            <a:r>
              <a:rPr lang="en-US" dirty="0" smtClean="0"/>
              <a:t>Scanner</a:t>
            </a:r>
          </a:p>
          <a:p>
            <a:r>
              <a:rPr lang="en-US" dirty="0" smtClean="0"/>
              <a:t>Spider</a:t>
            </a:r>
          </a:p>
          <a:p>
            <a:r>
              <a:rPr lang="en-US" dirty="0" smtClean="0"/>
              <a:t>GUI interface</a:t>
            </a:r>
          </a:p>
          <a:p>
            <a:r>
              <a:rPr lang="en-US" dirty="0" smtClean="0"/>
              <a:t>Can generate XML and HTML reports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79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94" y="1066800"/>
            <a:ext cx="7410450" cy="5557838"/>
          </a:xfrm>
        </p:spPr>
      </p:pic>
    </p:spTree>
    <p:extLst>
      <p:ext uri="{BB962C8B-B14F-4D97-AF65-F5344CB8AC3E}">
        <p14:creationId xmlns:p14="http://schemas.microsoft.com/office/powerpoint/2010/main" val="42170007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94" y="1066800"/>
            <a:ext cx="7410450" cy="5557838"/>
          </a:xfrm>
        </p:spPr>
      </p:pic>
    </p:spTree>
    <p:extLst>
      <p:ext uri="{BB962C8B-B14F-4D97-AF65-F5344CB8AC3E}">
        <p14:creationId xmlns:p14="http://schemas.microsoft.com/office/powerpoint/2010/main" val="9600383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94" y="1066800"/>
            <a:ext cx="7410450" cy="55578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31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13" y="1066800"/>
            <a:ext cx="8405812" cy="514350"/>
          </a:xfrm>
        </p:spPr>
        <p:txBody>
          <a:bodyPr/>
          <a:lstStyle/>
          <a:p>
            <a:r>
              <a:rPr lang="en-US" dirty="0" smtClean="0"/>
              <a:t>Not for general use!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Single user</a:t>
            </a:r>
          </a:p>
          <a:p>
            <a:r>
              <a:rPr lang="en-US" dirty="0" smtClean="0"/>
              <a:t>Default user is root</a:t>
            </a:r>
          </a:p>
          <a:p>
            <a:pPr lvl="1"/>
            <a:r>
              <a:rPr lang="en-US" dirty="0" smtClean="0"/>
              <a:t>Many of the tools need root anyway</a:t>
            </a:r>
          </a:p>
          <a:p>
            <a:pPr lvl="1"/>
            <a:r>
              <a:rPr lang="en-US" dirty="0" smtClean="0"/>
              <a:t>Live images use </a:t>
            </a:r>
            <a:r>
              <a:rPr lang="en-US" b="1" dirty="0" err="1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toor</a:t>
            </a:r>
            <a:r>
              <a:rPr lang="en-US" dirty="0" smtClean="0"/>
              <a:t> as default root password</a:t>
            </a:r>
          </a:p>
          <a:p>
            <a:r>
              <a:rPr lang="en-US" dirty="0" smtClean="0"/>
              <a:t>Not recommended for Linux beginners</a:t>
            </a:r>
          </a:p>
          <a:p>
            <a:pPr lvl="1"/>
            <a:r>
              <a:rPr lang="en-US" dirty="0" smtClean="0"/>
              <a:t>It is a pen testing and security auditing tool</a:t>
            </a:r>
          </a:p>
          <a:p>
            <a:pPr lvl="1"/>
            <a:r>
              <a:rPr lang="en-US" dirty="0" smtClean="0"/>
              <a:t>Easy to mess up the system as root</a:t>
            </a:r>
          </a:p>
          <a:p>
            <a:pPr lvl="1"/>
            <a:r>
              <a:rPr lang="en-US" dirty="0" smtClean="0"/>
              <a:t>Easy to attack your organization from within</a:t>
            </a:r>
          </a:p>
          <a:p>
            <a:pPr lvl="2"/>
            <a:r>
              <a:rPr lang="en-US" dirty="0" smtClean="0"/>
              <a:t>even unintentionally…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00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just find vulnerabilities, exploit them</a:t>
            </a:r>
          </a:p>
          <a:p>
            <a:r>
              <a:rPr lang="en-US" dirty="0" smtClean="0"/>
              <a:t>Could be a true hacker tool</a:t>
            </a:r>
          </a:p>
          <a:p>
            <a:r>
              <a:rPr lang="en-US" dirty="0" smtClean="0"/>
              <a:t>Can be used to prove vulnerability is real and can be exploited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Exploitation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1249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Metasploit</a:t>
            </a:r>
            <a:r>
              <a:rPr lang="en-US" dirty="0" smtClean="0"/>
              <a:t> Framework– prove vulnerabilities</a:t>
            </a:r>
          </a:p>
          <a:p>
            <a:pPr lvl="1"/>
            <a:r>
              <a:rPr lang="en-US" dirty="0" smtClean="0"/>
              <a:t>choose and configure exploit</a:t>
            </a:r>
          </a:p>
          <a:p>
            <a:pPr lvl="1"/>
            <a:r>
              <a:rPr lang="en-US" dirty="0" smtClean="0"/>
              <a:t>scan target</a:t>
            </a:r>
          </a:p>
          <a:p>
            <a:pPr lvl="1"/>
            <a:r>
              <a:rPr lang="en-US" dirty="0" smtClean="0"/>
              <a:t>choose and configure payload</a:t>
            </a:r>
          </a:p>
          <a:p>
            <a:pPr lvl="1"/>
            <a:r>
              <a:rPr lang="en-US" dirty="0" smtClean="0"/>
              <a:t>choose encoding technique</a:t>
            </a:r>
          </a:p>
          <a:p>
            <a:pPr lvl="1"/>
            <a:r>
              <a:rPr lang="en-US" dirty="0" smtClean="0"/>
              <a:t>execute exploit</a:t>
            </a:r>
          </a:p>
          <a:p>
            <a:r>
              <a:rPr lang="en-US" dirty="0" smtClean="0"/>
              <a:t>Armitage– Graphical front end</a:t>
            </a:r>
          </a:p>
          <a:p>
            <a:pPr lvl="1"/>
            <a:r>
              <a:rPr lang="en-US" dirty="0" smtClean="0"/>
              <a:t>launch scan</a:t>
            </a:r>
          </a:p>
          <a:p>
            <a:pPr lvl="1"/>
            <a:r>
              <a:rPr lang="en-US" dirty="0" smtClean="0"/>
              <a:t>suggest exploits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Metasploit</a:t>
            </a:r>
            <a:r>
              <a:rPr lang="en-US" dirty="0" smtClean="0"/>
              <a:t> / Armitage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6021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94" y="1066800"/>
            <a:ext cx="7410450" cy="55578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518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94" y="1066800"/>
            <a:ext cx="7410450" cy="55578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474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94" y="1066800"/>
            <a:ext cx="7410450" cy="55578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009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94" y="1066800"/>
            <a:ext cx="7410450" cy="55578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725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Audit systems</a:t>
            </a:r>
          </a:p>
          <a:p>
            <a:r>
              <a:rPr lang="en-US" dirty="0" smtClean="0"/>
              <a:t>Track vulnerabilities</a:t>
            </a:r>
          </a:p>
          <a:p>
            <a:r>
              <a:rPr lang="en-US" dirty="0" smtClean="0"/>
              <a:t>Mark false positives</a:t>
            </a:r>
          </a:p>
          <a:p>
            <a:r>
              <a:rPr lang="en-US" dirty="0" smtClean="0"/>
              <a:t>Not good one-time scan tools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Vulnerability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6118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13" y="1066800"/>
            <a:ext cx="8405812" cy="514350"/>
          </a:xfrm>
        </p:spPr>
        <p:txBody>
          <a:bodyPr/>
          <a:lstStyle/>
          <a:p>
            <a:r>
              <a:rPr lang="en-US" dirty="0" smtClean="0"/>
              <a:t>OpenVAS / </a:t>
            </a:r>
            <a:r>
              <a:rPr lang="en-US" dirty="0" err="1" smtClean="0"/>
              <a:t>Greenbone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405812" cy="4578350"/>
          </a:xfrm>
        </p:spPr>
        <p:txBody>
          <a:bodyPr/>
          <a:lstStyle/>
          <a:p>
            <a:r>
              <a:rPr lang="en-US" dirty="0" smtClean="0"/>
              <a:t>Open-source fork of Nessus</a:t>
            </a:r>
          </a:p>
          <a:p>
            <a:r>
              <a:rPr lang="en-US" dirty="0"/>
              <a:t>System vulnerability scanner and </a:t>
            </a:r>
            <a:r>
              <a:rPr lang="en-US" dirty="0" smtClean="0"/>
              <a:t>manager</a:t>
            </a:r>
          </a:p>
          <a:p>
            <a:r>
              <a:rPr lang="en-US" dirty="0" smtClean="0"/>
              <a:t>Daily feeds </a:t>
            </a:r>
            <a:r>
              <a:rPr lang="en-US" dirty="0"/>
              <a:t>of Network Vulnerability Tests </a:t>
            </a:r>
            <a:r>
              <a:rPr lang="en-US" dirty="0" smtClean="0"/>
              <a:t>(NVTs)</a:t>
            </a:r>
          </a:p>
          <a:p>
            <a:r>
              <a:rPr lang="en-US" dirty="0" smtClean="0"/>
              <a:t>Scans scheduled or on-demand</a:t>
            </a:r>
          </a:p>
          <a:p>
            <a:r>
              <a:rPr lang="en-US" dirty="0" smtClean="0"/>
              <a:t>View results</a:t>
            </a:r>
          </a:p>
          <a:p>
            <a:pPr lvl="1"/>
            <a:r>
              <a:rPr lang="en-US" dirty="0" smtClean="0"/>
              <a:t>by host or by scan</a:t>
            </a:r>
          </a:p>
          <a:p>
            <a:pPr lvl="1"/>
            <a:r>
              <a:rPr lang="en-US" dirty="0" smtClean="0"/>
              <a:t>deltas</a:t>
            </a:r>
          </a:p>
          <a:p>
            <a:r>
              <a:rPr lang="en-US" dirty="0" smtClean="0"/>
              <a:t>Overrides</a:t>
            </a:r>
          </a:p>
          <a:p>
            <a:pPr lvl="1"/>
            <a:r>
              <a:rPr lang="en-US" dirty="0" smtClean="0"/>
              <a:t>false positives</a:t>
            </a:r>
          </a:p>
          <a:p>
            <a:pPr lvl="1"/>
            <a:r>
              <a:rPr lang="en-US" dirty="0" err="1" smtClean="0"/>
              <a:t>backported</a:t>
            </a:r>
            <a:r>
              <a:rPr lang="en-US" dirty="0" smtClean="0"/>
              <a:t> fixes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94" y="1066800"/>
            <a:ext cx="7410450" cy="55578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731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94" y="1066800"/>
            <a:ext cx="7410450" cy="55578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76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94" y="1066800"/>
            <a:ext cx="7410450" cy="55578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94" y="1066800"/>
            <a:ext cx="7410450" cy="55578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999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94" y="1066800"/>
            <a:ext cx="7410450" cy="55578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375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16" y="1676400"/>
            <a:ext cx="6573168" cy="498227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599" y="2514600"/>
            <a:ext cx="5867401" cy="41100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Kali Linux is useful for: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finding security tools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trying security tools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using security tools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www.kali.org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7215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6713" y="1600200"/>
            <a:ext cx="8405812" cy="5024438"/>
          </a:xfrm>
        </p:spPr>
        <p:txBody>
          <a:bodyPr/>
          <a:lstStyle/>
          <a:p>
            <a:r>
              <a:rPr lang="en-US" sz="2400" dirty="0"/>
              <a:t>Coveros is an </a:t>
            </a:r>
            <a:r>
              <a:rPr lang="en-US" sz="2400" dirty="0" err="1"/>
              <a:t>ICAgile</a:t>
            </a:r>
            <a:r>
              <a:rPr lang="en-US" sz="2400" dirty="0"/>
              <a:t> Member Training Organization (MTO) with courses accredited by </a:t>
            </a:r>
            <a:r>
              <a:rPr lang="en-US" sz="2400" dirty="0" err="1"/>
              <a:t>ICAgile</a:t>
            </a:r>
            <a:r>
              <a:rPr lang="en-US" sz="2400" dirty="0"/>
              <a:t>. </a:t>
            </a:r>
          </a:p>
          <a:p>
            <a:r>
              <a:rPr lang="en-US" sz="2400" dirty="0"/>
              <a:t>By participating in this session, you have started upon the path to earning internationally recognized Agile Professional Certifications. This course </a:t>
            </a:r>
            <a:r>
              <a:rPr lang="en-US" sz="2400"/>
              <a:t>covers </a:t>
            </a:r>
            <a:r>
              <a:rPr lang="en-US" sz="2400" smtClean="0"/>
              <a:t>4 </a:t>
            </a:r>
            <a:r>
              <a:rPr lang="en-US" sz="2400" dirty="0"/>
              <a:t>of the more than 400 learning objectives from the </a:t>
            </a:r>
            <a:r>
              <a:rPr lang="en-US" sz="2400" dirty="0" err="1"/>
              <a:t>ICAgile</a:t>
            </a:r>
            <a:r>
              <a:rPr lang="en-US" sz="2400" dirty="0"/>
              <a:t> Learning Roadmap.</a:t>
            </a:r>
          </a:p>
          <a:p>
            <a:r>
              <a:rPr lang="en-US" sz="2400" dirty="0"/>
              <a:t>To claim your learning credits, navigate to </a:t>
            </a:r>
            <a:r>
              <a:rPr lang="en-US" sz="2400" dirty="0">
                <a:solidFill>
                  <a:schemeClr val="accent2"/>
                </a:solidFill>
              </a:rPr>
              <a:t>www.icagile.com</a:t>
            </a:r>
            <a:r>
              <a:rPr lang="en-US" sz="2400" dirty="0"/>
              <a:t> and select link to claim </a:t>
            </a:r>
            <a:r>
              <a:rPr lang="en-US" sz="2400" dirty="0" err="1"/>
              <a:t>ICAgile</a:t>
            </a:r>
            <a:r>
              <a:rPr lang="en-US" sz="2400" dirty="0"/>
              <a:t> learning credits.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You will need to register and provide the code for this specific event: </a:t>
            </a:r>
            <a:r>
              <a:rPr lang="en-US" b="1" dirty="0" smtClean="0"/>
              <a:t>BSW14-WSTL</a:t>
            </a:r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Congratulations!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0"/>
            <a:ext cx="7443430" cy="91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6732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6713" y="2209800"/>
            <a:ext cx="8405812" cy="4414838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 smtClean="0"/>
              <a:t>Gene Gotimer</a:t>
            </a:r>
          </a:p>
          <a:p>
            <a:pPr marL="0" indent="0" algn="ctr">
              <a:buNone/>
            </a:pPr>
            <a:r>
              <a:rPr lang="en-US" sz="3200" dirty="0"/>
              <a:t>gene.gotimer@coveros.com</a:t>
            </a:r>
          </a:p>
          <a:p>
            <a:pPr marL="0" indent="0" algn="ctr">
              <a:buNone/>
            </a:pPr>
            <a:r>
              <a:rPr lang="en-US" sz="3200" dirty="0" smtClean="0"/>
              <a:t>www.coveros.com</a:t>
            </a:r>
          </a:p>
          <a:p>
            <a:pPr marL="0" indent="0" algn="ctr">
              <a:buNone/>
            </a:pPr>
            <a:r>
              <a:rPr lang="en-US" sz="3200" dirty="0" smtClean="0"/>
              <a:t>@</a:t>
            </a:r>
            <a:r>
              <a:rPr lang="en-US" sz="3200" dirty="0" err="1"/>
              <a:t>CoverosGene</a:t>
            </a:r>
            <a:endParaRPr lang="en-US" sz="32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174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13" y="1066800"/>
            <a:ext cx="8405812" cy="514350"/>
          </a:xfrm>
        </p:spPr>
        <p:txBody>
          <a:bodyPr/>
          <a:lstStyle/>
          <a:p>
            <a:r>
              <a:rPr lang="en-US" dirty="0" smtClean="0"/>
              <a:t>Tool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13" y="2046288"/>
            <a:ext cx="4052887" cy="4578350"/>
          </a:xfrm>
        </p:spPr>
        <p:txBody>
          <a:bodyPr/>
          <a:lstStyle/>
          <a:p>
            <a:r>
              <a:rPr lang="en-US" dirty="0" smtClean="0"/>
              <a:t>Information Gathering</a:t>
            </a:r>
          </a:p>
          <a:p>
            <a:r>
              <a:rPr lang="en-US" dirty="0" smtClean="0"/>
              <a:t>Vulnerability Analysis</a:t>
            </a:r>
          </a:p>
          <a:p>
            <a:r>
              <a:rPr lang="en-US" dirty="0" smtClean="0"/>
              <a:t>Web Applications</a:t>
            </a:r>
          </a:p>
          <a:p>
            <a:r>
              <a:rPr lang="en-US" dirty="0" smtClean="0"/>
              <a:t>Password Attacks</a:t>
            </a:r>
          </a:p>
          <a:p>
            <a:r>
              <a:rPr lang="en-US" dirty="0" smtClean="0"/>
              <a:t>Wireless Attacks</a:t>
            </a:r>
          </a:p>
          <a:p>
            <a:r>
              <a:rPr lang="en-US" dirty="0" smtClean="0"/>
              <a:t>Exploitation Tools</a:t>
            </a:r>
          </a:p>
          <a:p>
            <a:r>
              <a:rPr lang="en-US" dirty="0" smtClean="0"/>
              <a:t>Sniffing/Spoofing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724400" y="2046288"/>
            <a:ext cx="4052887" cy="4578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0988" indent="-280988" algn="l" defTabSz="457200" rtl="0" eaLnBrk="0" fontAlgn="base" hangingPunct="0">
              <a:lnSpc>
                <a:spcPct val="85000"/>
              </a:lnSpc>
              <a:spcBef>
                <a:spcPts val="1500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Wingdings" pitchFamily="2" charset="2"/>
              <a:buChar char="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38188" indent="-280988" algn="l" defTabSz="457200" rtl="0" eaLnBrk="0" fontAlgn="base" hangingPunct="0">
              <a:lnSpc>
                <a:spcPct val="85000"/>
              </a:lnSpc>
              <a:spcBef>
                <a:spcPts val="625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lnSpc>
                <a:spcPct val="85000"/>
              </a:lnSpc>
              <a:spcBef>
                <a:spcPts val="500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Wingdings" pitchFamily="2" charset="2"/>
              <a:buChar char=""/>
              <a:defRPr sz="16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85000"/>
              </a:lnSpc>
              <a:spcBef>
                <a:spcPts val="438"/>
              </a:spcBef>
              <a:spcAft>
                <a:spcPct val="0"/>
              </a:spcAft>
              <a:buClr>
                <a:srgbClr val="FF6309"/>
              </a:buClr>
              <a:buSzPct val="100000"/>
              <a:buFont typeface="Arial" charset="0"/>
              <a:buChar char="»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2800" b="0" kern="0" dirty="0" smtClean="0"/>
              <a:t>Maintaining Access</a:t>
            </a:r>
          </a:p>
          <a:p>
            <a:r>
              <a:rPr lang="en-US" sz="2800" b="0" kern="0" dirty="0" smtClean="0"/>
              <a:t>Reverse Engineering</a:t>
            </a:r>
          </a:p>
          <a:p>
            <a:r>
              <a:rPr lang="en-US" sz="2800" b="0" kern="0" dirty="0" smtClean="0"/>
              <a:t>Stress Testing</a:t>
            </a:r>
          </a:p>
          <a:p>
            <a:r>
              <a:rPr lang="en-US" sz="2800" b="0" kern="0" dirty="0" smtClean="0"/>
              <a:t>Hardware Hacking</a:t>
            </a:r>
          </a:p>
          <a:p>
            <a:r>
              <a:rPr lang="en-US" sz="2800" b="0" kern="0" dirty="0" smtClean="0"/>
              <a:t>Forensics</a:t>
            </a:r>
          </a:p>
          <a:p>
            <a:r>
              <a:rPr lang="en-US" sz="2800" b="0" kern="0" dirty="0" smtClean="0"/>
              <a:t>Reporting Tools</a:t>
            </a:r>
          </a:p>
          <a:p>
            <a:endParaRPr lang="en-US" b="0" kern="0" dirty="0" smtClean="0"/>
          </a:p>
        </p:txBody>
      </p:sp>
    </p:spTree>
    <p:extLst>
      <p:ext uri="{BB962C8B-B14F-4D97-AF65-F5344CB8AC3E}">
        <p14:creationId xmlns:p14="http://schemas.microsoft.com/office/powerpoint/2010/main" val="1942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94" y="1066800"/>
            <a:ext cx="7410450" cy="55578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3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13" y="1066800"/>
            <a:ext cx="8405812" cy="514350"/>
          </a:xfrm>
        </p:spPr>
        <p:txBody>
          <a:bodyPr/>
          <a:lstStyle/>
          <a:p>
            <a:r>
              <a:rPr lang="en-US" dirty="0" smtClean="0"/>
              <a:t>Top 10 Security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Aircrack-ng</a:t>
            </a:r>
            <a:endParaRPr lang="en-US" dirty="0" smtClean="0"/>
          </a:p>
          <a:p>
            <a:pPr lvl="1"/>
            <a:r>
              <a:rPr lang="en-US" dirty="0" smtClean="0"/>
              <a:t>wireless password cracking</a:t>
            </a:r>
          </a:p>
          <a:p>
            <a:r>
              <a:rPr lang="en-US" dirty="0" smtClean="0"/>
              <a:t>Burp Suite</a:t>
            </a:r>
          </a:p>
          <a:p>
            <a:pPr lvl="1"/>
            <a:r>
              <a:rPr lang="en-US" dirty="0" smtClean="0"/>
              <a:t>web application proxy and security testing</a:t>
            </a:r>
          </a:p>
          <a:p>
            <a:r>
              <a:rPr lang="en-US" dirty="0" smtClean="0"/>
              <a:t>THC-Hydra</a:t>
            </a:r>
          </a:p>
          <a:p>
            <a:pPr lvl="1"/>
            <a:r>
              <a:rPr lang="en-US" dirty="0" smtClean="0"/>
              <a:t>network password cracker</a:t>
            </a:r>
          </a:p>
          <a:p>
            <a:r>
              <a:rPr lang="en-US" dirty="0" smtClean="0"/>
              <a:t>John the Ripper</a:t>
            </a:r>
          </a:p>
          <a:p>
            <a:pPr lvl="1"/>
            <a:r>
              <a:rPr lang="en-US" dirty="0" smtClean="0"/>
              <a:t>Unix and Windows password cracker</a:t>
            </a:r>
          </a:p>
          <a:p>
            <a:r>
              <a:rPr lang="en-US" dirty="0" err="1" smtClean="0"/>
              <a:t>Maltego</a:t>
            </a:r>
            <a:endParaRPr lang="en-US" dirty="0" smtClean="0"/>
          </a:p>
          <a:p>
            <a:pPr lvl="1"/>
            <a:r>
              <a:rPr lang="en-US" dirty="0" smtClean="0"/>
              <a:t>intelligence and forensics</a:t>
            </a:r>
          </a:p>
        </p:txBody>
      </p:sp>
    </p:spTree>
    <p:extLst>
      <p:ext uri="{BB962C8B-B14F-4D97-AF65-F5344CB8AC3E}">
        <p14:creationId xmlns:p14="http://schemas.microsoft.com/office/powerpoint/2010/main" val="353067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13" y="1066800"/>
            <a:ext cx="8405812" cy="514350"/>
          </a:xfrm>
        </p:spPr>
        <p:txBody>
          <a:bodyPr/>
          <a:lstStyle/>
          <a:p>
            <a:r>
              <a:rPr lang="en-US" dirty="0"/>
              <a:t>Top 10 Security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Metasploit</a:t>
            </a:r>
            <a:r>
              <a:rPr lang="en-US" dirty="0" smtClean="0"/>
              <a:t> Framework</a:t>
            </a:r>
          </a:p>
          <a:p>
            <a:pPr lvl="1"/>
            <a:r>
              <a:rPr lang="en-US" dirty="0" err="1" smtClean="0"/>
              <a:t>pentesting</a:t>
            </a:r>
            <a:r>
              <a:rPr lang="en-US" dirty="0" smtClean="0"/>
              <a:t> and exploitation tool</a:t>
            </a:r>
            <a:endParaRPr lang="en-US" dirty="0"/>
          </a:p>
          <a:p>
            <a:r>
              <a:rPr lang="en-US" dirty="0" err="1" smtClean="0"/>
              <a:t>Nmap</a:t>
            </a:r>
            <a:endParaRPr lang="en-US" dirty="0" smtClean="0"/>
          </a:p>
          <a:p>
            <a:pPr lvl="1"/>
            <a:r>
              <a:rPr lang="en-US" dirty="0" smtClean="0"/>
              <a:t>network discovery</a:t>
            </a:r>
            <a:endParaRPr lang="en-US" dirty="0"/>
          </a:p>
          <a:p>
            <a:r>
              <a:rPr lang="en-US" dirty="0"/>
              <a:t>OWASP </a:t>
            </a:r>
            <a:r>
              <a:rPr lang="en-US" dirty="0" smtClean="0"/>
              <a:t>Zed Attack Proxy</a:t>
            </a:r>
          </a:p>
          <a:p>
            <a:pPr lvl="1"/>
            <a:r>
              <a:rPr lang="en-US" dirty="0" smtClean="0"/>
              <a:t>web application scanner and proxy</a:t>
            </a:r>
            <a:endParaRPr lang="en-US" dirty="0"/>
          </a:p>
          <a:p>
            <a:r>
              <a:rPr lang="en-US" dirty="0" err="1" smtClean="0"/>
              <a:t>sqlmap</a:t>
            </a:r>
            <a:endParaRPr lang="en-US" dirty="0" smtClean="0"/>
          </a:p>
          <a:p>
            <a:pPr lvl="1"/>
            <a:r>
              <a:rPr lang="en-US" dirty="0" smtClean="0"/>
              <a:t>SQL injection detection and exploitation</a:t>
            </a:r>
            <a:endParaRPr lang="en-US" dirty="0"/>
          </a:p>
          <a:p>
            <a:r>
              <a:rPr lang="en-US" dirty="0" err="1" smtClean="0"/>
              <a:t>Wireshark</a:t>
            </a:r>
            <a:endParaRPr lang="en-US" dirty="0" smtClean="0"/>
          </a:p>
          <a:p>
            <a:pPr lvl="1"/>
            <a:r>
              <a:rPr lang="en-US" dirty="0" smtClean="0"/>
              <a:t>network protocol analyzer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27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17955</TotalTime>
  <Words>1453</Words>
  <Application>Microsoft Office PowerPoint</Application>
  <PresentationFormat>On-screen Show (4:3)</PresentationFormat>
  <Paragraphs>271</Paragraphs>
  <Slides>54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Default Design</vt:lpstr>
      <vt:lpstr>1_Default Design</vt:lpstr>
      <vt:lpstr>Web Application Security Testing: Kali Linux Is the Way to Go</vt:lpstr>
      <vt:lpstr>PowerPoint Presentation</vt:lpstr>
      <vt:lpstr>Kali Linux – www.kali.org</vt:lpstr>
      <vt:lpstr>Not for general use!</vt:lpstr>
      <vt:lpstr>PowerPoint Presentation</vt:lpstr>
      <vt:lpstr>Tool Categories</vt:lpstr>
      <vt:lpstr>PowerPoint Presentation</vt:lpstr>
      <vt:lpstr>Top 10 Security Tools</vt:lpstr>
      <vt:lpstr>Top 10 Security Tools</vt:lpstr>
      <vt:lpstr>Many more tools</vt:lpstr>
      <vt:lpstr>Ways to Use Kali Linux</vt:lpstr>
      <vt:lpstr>Ways for non-Pentesters to Use Kali Linux</vt:lpstr>
      <vt:lpstr>OWASP Broken Web Applications</vt:lpstr>
      <vt:lpstr>Network Scanners</vt:lpstr>
      <vt:lpstr>Nmap / zenmap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Web Vulnerability Scanner</vt:lpstr>
      <vt:lpstr>Nikto2</vt:lpstr>
      <vt:lpstr>PowerPoint Presentation</vt:lpstr>
      <vt:lpstr>Nikto2</vt:lpstr>
      <vt:lpstr>Nikto2</vt:lpstr>
      <vt:lpstr>Nikto2</vt:lpstr>
      <vt:lpstr>Wapiti</vt:lpstr>
      <vt:lpstr>PowerPoint Presentation</vt:lpstr>
      <vt:lpstr>PowerPoint Presentation</vt:lpstr>
      <vt:lpstr>PowerPoint Presentation</vt:lpstr>
      <vt:lpstr>skipfish</vt:lpstr>
      <vt:lpstr>PowerPoint Presentation</vt:lpstr>
      <vt:lpstr>PowerPoint Presentation</vt:lpstr>
      <vt:lpstr>PowerPoint Presentation</vt:lpstr>
      <vt:lpstr>Intercepting Proxy</vt:lpstr>
      <vt:lpstr>OWASP Zed Attack Proxy</vt:lpstr>
      <vt:lpstr>PowerPoint Presentation</vt:lpstr>
      <vt:lpstr>PowerPoint Presentation</vt:lpstr>
      <vt:lpstr>PowerPoint Presentation</vt:lpstr>
      <vt:lpstr>Exploitation Tools</vt:lpstr>
      <vt:lpstr>Metasploit / Armitage</vt:lpstr>
      <vt:lpstr>PowerPoint Presentation</vt:lpstr>
      <vt:lpstr>PowerPoint Presentation</vt:lpstr>
      <vt:lpstr>PowerPoint Presentation</vt:lpstr>
      <vt:lpstr>PowerPoint Presentation</vt:lpstr>
      <vt:lpstr>Vulnerability Management</vt:lpstr>
      <vt:lpstr>OpenVAS / Greenbone</vt:lpstr>
      <vt:lpstr>PowerPoint Presentation</vt:lpstr>
      <vt:lpstr>PowerPoint Presentation</vt:lpstr>
      <vt:lpstr>PowerPoint Presentation</vt:lpstr>
      <vt:lpstr>PowerPoint Presentation</vt:lpstr>
      <vt:lpstr>Summary</vt:lpstr>
      <vt:lpstr>Congratulations!</vt:lpstr>
      <vt:lpstr>Questions?</vt:lpstr>
    </vt:vector>
  </TitlesOfParts>
  <Company>Coveros,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Capabilities</dc:title>
  <dc:creator>Jeffery Payne</dc:creator>
  <cp:lastModifiedBy>Gene Gotimer</cp:lastModifiedBy>
  <cp:revision>377</cp:revision>
  <dcterms:modified xsi:type="dcterms:W3CDTF">2014-06-05T02:28:41Z</dcterms:modified>
</cp:coreProperties>
</file>